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76" r:id="rId2"/>
    <p:sldId id="278"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7" r:id="rId19"/>
    <p:sldId id="272" r:id="rId20"/>
    <p:sldId id="273" r:id="rId21"/>
    <p:sldId id="274" r:id="rId22"/>
    <p:sldId id="27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35" autoAdjust="0"/>
    <p:restoredTop sz="94660"/>
  </p:normalViewPr>
  <p:slideViewPr>
    <p:cSldViewPr snapToGrid="0">
      <p:cViewPr varScale="1">
        <p:scale>
          <a:sx n="74" d="100"/>
          <a:sy n="74" d="100"/>
        </p:scale>
        <p:origin x="3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4D9679D-BB9A-4A4B-85FB-E3D42315B437}" type="datetimeFigureOut">
              <a:rPr lang="en-US" smtClean="0"/>
              <a:t>11/29/2020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AE54D2-6D0D-4FCB-B8B3-68E22FD36B5B}" type="slidenum">
              <a:rPr lang="en-US" smtClean="0"/>
              <a:t>‹#›</a:t>
            </a:fld>
            <a:endParaRPr lang="en-US"/>
          </a:p>
        </p:txBody>
      </p:sp>
    </p:spTree>
    <p:extLst>
      <p:ext uri="{BB962C8B-B14F-4D97-AF65-F5344CB8AC3E}">
        <p14:creationId xmlns:p14="http://schemas.microsoft.com/office/powerpoint/2010/main" val="1753656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D9679D-BB9A-4A4B-85FB-E3D42315B437}" type="datetimeFigureOut">
              <a:rPr lang="en-US" smtClean="0"/>
              <a:t>11/29/2020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AE54D2-6D0D-4FCB-B8B3-68E22FD36B5B}" type="slidenum">
              <a:rPr lang="en-US" smtClean="0"/>
              <a:t>‹#›</a:t>
            </a:fld>
            <a:endParaRPr lang="en-US"/>
          </a:p>
        </p:txBody>
      </p:sp>
    </p:spTree>
    <p:extLst>
      <p:ext uri="{BB962C8B-B14F-4D97-AF65-F5344CB8AC3E}">
        <p14:creationId xmlns:p14="http://schemas.microsoft.com/office/powerpoint/2010/main" val="1989069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D9679D-BB9A-4A4B-85FB-E3D42315B437}" type="datetimeFigureOut">
              <a:rPr lang="en-US" smtClean="0"/>
              <a:t>11/29/2020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AE54D2-6D0D-4FCB-B8B3-68E22FD36B5B}" type="slidenum">
              <a:rPr lang="en-US" smtClean="0"/>
              <a:t>‹#›</a:t>
            </a:fld>
            <a:endParaRPr lang="en-US"/>
          </a:p>
        </p:txBody>
      </p:sp>
    </p:spTree>
    <p:extLst>
      <p:ext uri="{BB962C8B-B14F-4D97-AF65-F5344CB8AC3E}">
        <p14:creationId xmlns:p14="http://schemas.microsoft.com/office/powerpoint/2010/main" val="419744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4D9679D-BB9A-4A4B-85FB-E3D42315B437}" type="datetimeFigureOut">
              <a:rPr lang="en-US" smtClean="0"/>
              <a:t>11/29/2020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AE54D2-6D0D-4FCB-B8B3-68E22FD36B5B}" type="slidenum">
              <a:rPr lang="en-US" smtClean="0"/>
              <a:t>‹#›</a:t>
            </a:fld>
            <a:endParaRPr lang="en-US"/>
          </a:p>
        </p:txBody>
      </p:sp>
    </p:spTree>
    <p:extLst>
      <p:ext uri="{BB962C8B-B14F-4D97-AF65-F5344CB8AC3E}">
        <p14:creationId xmlns:p14="http://schemas.microsoft.com/office/powerpoint/2010/main" val="232128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4D9679D-BB9A-4A4B-85FB-E3D42315B437}" type="datetimeFigureOut">
              <a:rPr lang="en-US" smtClean="0"/>
              <a:t>11/29/2020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AE54D2-6D0D-4FCB-B8B3-68E22FD36B5B}" type="slidenum">
              <a:rPr lang="en-US" smtClean="0"/>
              <a:t>‹#›</a:t>
            </a:fld>
            <a:endParaRPr lang="en-US"/>
          </a:p>
        </p:txBody>
      </p:sp>
    </p:spTree>
    <p:extLst>
      <p:ext uri="{BB962C8B-B14F-4D97-AF65-F5344CB8AC3E}">
        <p14:creationId xmlns:p14="http://schemas.microsoft.com/office/powerpoint/2010/main" val="3662643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4D9679D-BB9A-4A4B-85FB-E3D42315B437}" type="datetimeFigureOut">
              <a:rPr lang="en-US" smtClean="0"/>
              <a:t>11/29/2020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AE54D2-6D0D-4FCB-B8B3-68E22FD36B5B}" type="slidenum">
              <a:rPr lang="en-US" smtClean="0"/>
              <a:t>‹#›</a:t>
            </a:fld>
            <a:endParaRPr lang="en-US"/>
          </a:p>
        </p:txBody>
      </p:sp>
    </p:spTree>
    <p:extLst>
      <p:ext uri="{BB962C8B-B14F-4D97-AF65-F5344CB8AC3E}">
        <p14:creationId xmlns:p14="http://schemas.microsoft.com/office/powerpoint/2010/main" val="1090081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D9679D-BB9A-4A4B-85FB-E3D42315B437}" type="datetimeFigureOut">
              <a:rPr lang="en-US" smtClean="0"/>
              <a:t>11/29/2020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AE54D2-6D0D-4FCB-B8B3-68E22FD36B5B}" type="slidenum">
              <a:rPr lang="en-US" smtClean="0"/>
              <a:t>‹#›</a:t>
            </a:fld>
            <a:endParaRPr lang="en-US"/>
          </a:p>
        </p:txBody>
      </p:sp>
    </p:spTree>
    <p:extLst>
      <p:ext uri="{BB962C8B-B14F-4D97-AF65-F5344CB8AC3E}">
        <p14:creationId xmlns:p14="http://schemas.microsoft.com/office/powerpoint/2010/main" val="2567725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D9679D-BB9A-4A4B-85FB-E3D42315B437}" type="datetimeFigureOut">
              <a:rPr lang="en-US" smtClean="0"/>
              <a:t>11/29/2020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AE54D2-6D0D-4FCB-B8B3-68E22FD36B5B}" type="slidenum">
              <a:rPr lang="en-US" smtClean="0"/>
              <a:t>‹#›</a:t>
            </a:fld>
            <a:endParaRPr lang="en-US"/>
          </a:p>
        </p:txBody>
      </p:sp>
    </p:spTree>
    <p:extLst>
      <p:ext uri="{BB962C8B-B14F-4D97-AF65-F5344CB8AC3E}">
        <p14:creationId xmlns:p14="http://schemas.microsoft.com/office/powerpoint/2010/main" val="2638382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D9679D-BB9A-4A4B-85FB-E3D42315B437}" type="datetimeFigureOut">
              <a:rPr lang="en-US" smtClean="0"/>
              <a:t>11/29/2020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AE54D2-6D0D-4FCB-B8B3-68E22FD36B5B}" type="slidenum">
              <a:rPr lang="en-US" smtClean="0"/>
              <a:t>‹#›</a:t>
            </a:fld>
            <a:endParaRPr lang="en-US"/>
          </a:p>
        </p:txBody>
      </p:sp>
    </p:spTree>
    <p:extLst>
      <p:ext uri="{BB962C8B-B14F-4D97-AF65-F5344CB8AC3E}">
        <p14:creationId xmlns:p14="http://schemas.microsoft.com/office/powerpoint/2010/main" val="228312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D9679D-BB9A-4A4B-85FB-E3D42315B437}" type="datetimeFigureOut">
              <a:rPr lang="en-US" smtClean="0"/>
              <a:t>11/29/2020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AE54D2-6D0D-4FCB-B8B3-68E22FD36B5B}" type="slidenum">
              <a:rPr lang="en-US" smtClean="0"/>
              <a:t>‹#›</a:t>
            </a:fld>
            <a:endParaRPr lang="en-US"/>
          </a:p>
        </p:txBody>
      </p:sp>
    </p:spTree>
    <p:extLst>
      <p:ext uri="{BB962C8B-B14F-4D97-AF65-F5344CB8AC3E}">
        <p14:creationId xmlns:p14="http://schemas.microsoft.com/office/powerpoint/2010/main" val="1798688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D9679D-BB9A-4A4B-85FB-E3D42315B437}" type="datetimeFigureOut">
              <a:rPr lang="en-US" smtClean="0"/>
              <a:t>11/29/2020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AE54D2-6D0D-4FCB-B8B3-68E22FD36B5B}"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349465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D9679D-BB9A-4A4B-85FB-E3D42315B437}" type="datetimeFigureOut">
              <a:rPr lang="en-US" smtClean="0"/>
              <a:t>11/29/2020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AE54D2-6D0D-4FCB-B8B3-68E22FD36B5B}" type="slidenum">
              <a:rPr lang="en-US" smtClean="0"/>
              <a:t>‹#›</a:t>
            </a:fld>
            <a:endParaRPr lang="en-US"/>
          </a:p>
        </p:txBody>
      </p:sp>
    </p:spTree>
    <p:extLst>
      <p:ext uri="{BB962C8B-B14F-4D97-AF65-F5344CB8AC3E}">
        <p14:creationId xmlns:p14="http://schemas.microsoft.com/office/powerpoint/2010/main" val="1175496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D9679D-BB9A-4A4B-85FB-E3D42315B437}" type="datetimeFigureOut">
              <a:rPr lang="en-US" smtClean="0"/>
              <a:t>11/29/2020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AE54D2-6D0D-4FCB-B8B3-68E22FD36B5B}"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75367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D9679D-BB9A-4A4B-85FB-E3D42315B437}" type="datetimeFigureOut">
              <a:rPr lang="en-US" smtClean="0"/>
              <a:t>11/29/2020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AE54D2-6D0D-4FCB-B8B3-68E22FD36B5B}" type="slidenum">
              <a:rPr lang="en-US" smtClean="0"/>
              <a:t>‹#›</a:t>
            </a:fld>
            <a:endParaRPr lang="en-US"/>
          </a:p>
        </p:txBody>
      </p:sp>
    </p:spTree>
    <p:extLst>
      <p:ext uri="{BB962C8B-B14F-4D97-AF65-F5344CB8AC3E}">
        <p14:creationId xmlns:p14="http://schemas.microsoft.com/office/powerpoint/2010/main" val="3965624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D9679D-BB9A-4A4B-85FB-E3D42315B437}" type="datetimeFigureOut">
              <a:rPr lang="en-US" smtClean="0"/>
              <a:t>11/29/2020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AE54D2-6D0D-4FCB-B8B3-68E22FD36B5B}" type="slidenum">
              <a:rPr lang="en-US" smtClean="0"/>
              <a:t>‹#›</a:t>
            </a:fld>
            <a:endParaRPr lang="en-US"/>
          </a:p>
        </p:txBody>
      </p:sp>
    </p:spTree>
    <p:extLst>
      <p:ext uri="{BB962C8B-B14F-4D97-AF65-F5344CB8AC3E}">
        <p14:creationId xmlns:p14="http://schemas.microsoft.com/office/powerpoint/2010/main" val="39264440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D9679D-BB9A-4A4B-85FB-E3D42315B437}" type="datetimeFigureOut">
              <a:rPr lang="en-US" smtClean="0"/>
              <a:t>11/29/2020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AE54D2-6D0D-4FCB-B8B3-68E22FD36B5B}" type="slidenum">
              <a:rPr lang="en-US" smtClean="0"/>
              <a:t>‹#›</a:t>
            </a:fld>
            <a:endParaRPr lang="en-US"/>
          </a:p>
        </p:txBody>
      </p:sp>
    </p:spTree>
    <p:extLst>
      <p:ext uri="{BB962C8B-B14F-4D97-AF65-F5344CB8AC3E}">
        <p14:creationId xmlns:p14="http://schemas.microsoft.com/office/powerpoint/2010/main" val="1277488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4D9679D-BB9A-4A4B-85FB-E3D42315B437}" type="datetimeFigureOut">
              <a:rPr lang="en-US" smtClean="0"/>
              <a:t>11/29/2020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7AE54D2-6D0D-4FCB-B8B3-68E22FD36B5B}" type="slidenum">
              <a:rPr lang="en-US" smtClean="0"/>
              <a:t>‹#›</a:t>
            </a:fld>
            <a:endParaRPr lang="en-US"/>
          </a:p>
        </p:txBody>
      </p:sp>
    </p:spTree>
    <p:extLst>
      <p:ext uri="{BB962C8B-B14F-4D97-AF65-F5344CB8AC3E}">
        <p14:creationId xmlns:p14="http://schemas.microsoft.com/office/powerpoint/2010/main" val="3153879970"/>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6828" y="553792"/>
            <a:ext cx="8346724" cy="1378039"/>
          </a:xfrm>
        </p:spPr>
        <p:txBody>
          <a:bodyPr/>
          <a:lstStyle/>
          <a:p>
            <a:r>
              <a:rPr lang="en-US" dirty="0" smtClean="0">
                <a:solidFill>
                  <a:schemeClr val="tx1"/>
                </a:solidFill>
              </a:rPr>
              <a:t>PROJECT TITTLE</a:t>
            </a:r>
            <a:endParaRPr lang="en-US" dirty="0">
              <a:solidFill>
                <a:schemeClr val="tx1"/>
              </a:solidFill>
            </a:endParaRPr>
          </a:p>
        </p:txBody>
      </p:sp>
      <p:sp>
        <p:nvSpPr>
          <p:cNvPr id="3" name="Subtitle 2"/>
          <p:cNvSpPr>
            <a:spLocks noGrp="1"/>
          </p:cNvSpPr>
          <p:nvPr>
            <p:ph type="subTitle" idx="1"/>
          </p:nvPr>
        </p:nvSpPr>
        <p:spPr>
          <a:xfrm>
            <a:off x="1506828" y="1931831"/>
            <a:ext cx="10560676" cy="4675031"/>
          </a:xfrm>
        </p:spPr>
        <p:txBody>
          <a:bodyPr>
            <a:normAutofit/>
          </a:bodyPr>
          <a:lstStyle/>
          <a:p>
            <a:r>
              <a:rPr lang="en-US" sz="4000" b="1" dirty="0"/>
              <a:t>GEOSPATIAL ANALYSIS ON WATER </a:t>
            </a:r>
            <a:r>
              <a:rPr lang="en-US" sz="4000" b="1" dirty="0" smtClean="0"/>
              <a:t>RESOURCE MANAGEMENT </a:t>
            </a:r>
            <a:r>
              <a:rPr lang="en-US" sz="4000" b="1" dirty="0"/>
              <a:t>ON SURFACE WATER IN </a:t>
            </a:r>
            <a:r>
              <a:rPr lang="en-US" sz="4000" b="1" dirty="0" smtClean="0"/>
              <a:t>DURHAM;CANADA</a:t>
            </a:r>
            <a:endParaRPr lang="en-US" sz="4000" dirty="0"/>
          </a:p>
        </p:txBody>
      </p:sp>
    </p:spTree>
    <p:extLst>
      <p:ext uri="{BB962C8B-B14F-4D97-AF65-F5344CB8AC3E}">
        <p14:creationId xmlns:p14="http://schemas.microsoft.com/office/powerpoint/2010/main" val="3964442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THE PROJECT</a:t>
            </a:r>
            <a:endParaRPr lang="en-US" dirty="0"/>
          </a:p>
        </p:txBody>
      </p:sp>
      <p:sp>
        <p:nvSpPr>
          <p:cNvPr id="3" name="Content Placeholder 2"/>
          <p:cNvSpPr>
            <a:spLocks noGrp="1"/>
          </p:cNvSpPr>
          <p:nvPr>
            <p:ph idx="1"/>
          </p:nvPr>
        </p:nvSpPr>
        <p:spPr/>
        <p:txBody>
          <a:bodyPr/>
          <a:lstStyle/>
          <a:p>
            <a:r>
              <a:rPr lang="en-US" sz="3200" dirty="0">
                <a:latin typeface="Times New Roman" panose="02020603050405020304" pitchFamily="18" charset="0"/>
                <a:cs typeface="Times New Roman" panose="02020603050405020304" pitchFamily="18" charset="0"/>
              </a:rPr>
              <a:t>To find out the water resource watersheds maps/ satellite images in Durham.</a:t>
            </a:r>
          </a:p>
          <a:p>
            <a:r>
              <a:rPr lang="en-US" sz="3200" dirty="0">
                <a:latin typeface="Times New Roman" panose="02020603050405020304" pitchFamily="18" charset="0"/>
                <a:cs typeface="Times New Roman" panose="02020603050405020304" pitchFamily="18" charset="0"/>
              </a:rPr>
              <a:t>To find out the policies and regulation governing water resources in Canada </a:t>
            </a:r>
          </a:p>
          <a:p>
            <a:endParaRPr lang="en-US" dirty="0"/>
          </a:p>
        </p:txBody>
      </p:sp>
    </p:spTree>
    <p:extLst>
      <p:ext uri="{BB962C8B-B14F-4D97-AF65-F5344CB8AC3E}">
        <p14:creationId xmlns:p14="http://schemas.microsoft.com/office/powerpoint/2010/main" val="251057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85000" lnSpcReduction="20000"/>
          </a:bodyPr>
          <a:lstStyle/>
          <a:p>
            <a:r>
              <a:rPr lang="en-US" sz="3200" dirty="0" smtClean="0">
                <a:latin typeface="Times New Roman" panose="02020603050405020304" pitchFamily="18" charset="0"/>
                <a:cs typeface="Times New Roman" panose="02020603050405020304" pitchFamily="18" charset="0"/>
              </a:rPr>
              <a:t>. Geographical Information System tools have been used to solve geographical related </a:t>
            </a:r>
            <a:r>
              <a:rPr lang="en-US" sz="3200" dirty="0" err="1" smtClean="0">
                <a:latin typeface="Times New Roman" panose="02020603050405020304" pitchFamily="18" charset="0"/>
                <a:cs typeface="Times New Roman" panose="02020603050405020304" pitchFamily="18" charset="0"/>
              </a:rPr>
              <a:t>problems.They</a:t>
            </a:r>
            <a:r>
              <a:rPr lang="en-US" sz="3200" dirty="0" smtClean="0">
                <a:latin typeface="Times New Roman" panose="02020603050405020304" pitchFamily="18" charset="0"/>
                <a:cs typeface="Times New Roman" panose="02020603050405020304" pitchFamily="18" charset="0"/>
              </a:rPr>
              <a:t> have been also used in predicting future change on earth land use systems or on climate </a:t>
            </a:r>
            <a:r>
              <a:rPr lang="en-US" sz="3200" dirty="0" err="1" smtClean="0">
                <a:latin typeface="Times New Roman" panose="02020603050405020304" pitchFamily="18" charset="0"/>
                <a:cs typeface="Times New Roman" panose="02020603050405020304" pitchFamily="18" charset="0"/>
              </a:rPr>
              <a:t>change,Monitor</a:t>
            </a:r>
            <a:r>
              <a:rPr lang="en-US" sz="3200" dirty="0" smtClean="0">
                <a:latin typeface="Times New Roman" panose="02020603050405020304" pitchFamily="18" charset="0"/>
                <a:cs typeface="Times New Roman" panose="02020603050405020304" pitchFamily="18" charset="0"/>
              </a:rPr>
              <a:t> performance and also provide spatial data as required.</a:t>
            </a:r>
          </a:p>
          <a:p>
            <a:r>
              <a:rPr lang="en-US" sz="3200" dirty="0" err="1" smtClean="0">
                <a:latin typeface="Times New Roman" panose="02020603050405020304" pitchFamily="18" charset="0"/>
                <a:cs typeface="Times New Roman" panose="02020603050405020304" pitchFamily="18" charset="0"/>
              </a:rPr>
              <a:t>Similarlly</a:t>
            </a:r>
            <a:r>
              <a:rPr lang="en-US" sz="3200" dirty="0" smtClean="0">
                <a:latin typeface="Times New Roman" panose="02020603050405020304" pitchFamily="18" charset="0"/>
                <a:cs typeface="Times New Roman" panose="02020603050405020304" pitchFamily="18" charset="0"/>
              </a:rPr>
              <a:t> by use of GIS one can get to know the actual real time and real weather of a </a:t>
            </a:r>
            <a:r>
              <a:rPr lang="en-US" sz="3200" dirty="0" err="1" smtClean="0">
                <a:latin typeface="Times New Roman" panose="02020603050405020304" pitchFamily="18" charset="0"/>
                <a:cs typeface="Times New Roman" panose="02020603050405020304" pitchFamily="18" charset="0"/>
              </a:rPr>
              <a:t>place,therefore</a:t>
            </a:r>
            <a:r>
              <a:rPr lang="en-US" sz="3200" dirty="0" smtClean="0">
                <a:latin typeface="Times New Roman" panose="02020603050405020304" pitchFamily="18" charset="0"/>
                <a:cs typeface="Times New Roman" panose="02020603050405020304" pitchFamily="18" charset="0"/>
              </a:rPr>
              <a:t> showing how these real time and weather can affect people </a:t>
            </a:r>
            <a:r>
              <a:rPr lang="en-US" sz="3200" dirty="0" err="1" smtClean="0">
                <a:latin typeface="Times New Roman" panose="02020603050405020304" pitchFamily="18" charset="0"/>
                <a:cs typeface="Times New Roman" panose="02020603050405020304" pitchFamily="18" charset="0"/>
              </a:rPr>
              <a:t>activities.Therefore</a:t>
            </a:r>
            <a:r>
              <a:rPr lang="en-US" sz="3200" dirty="0" smtClean="0">
                <a:latin typeface="Times New Roman" panose="02020603050405020304" pitchFamily="18" charset="0"/>
                <a:cs typeface="Times New Roman" panose="02020603050405020304" pitchFamily="18" charset="0"/>
              </a:rPr>
              <a:t> this function helps the same people take necessary step to fit to the change and the time.</a:t>
            </a:r>
          </a:p>
          <a:p>
            <a:endParaRPr lang="en-US" sz="3200" dirty="0">
              <a:latin typeface="Times New Roman" panose="02020603050405020304" pitchFamily="18" charset="0"/>
              <a:cs typeface="Times New Roman" panose="02020603050405020304" pitchFamily="18" charset="0"/>
            </a:endParaRPr>
          </a:p>
          <a:p>
            <a:pPr marL="0" indent="0">
              <a:buNone/>
            </a:pPr>
            <a:endParaRPr lang="en-US" sz="3200" dirty="0" smtClean="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640100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Geospatial data analysis brings together ,evaluates and shows the geographical Information System data and </a:t>
            </a:r>
            <a:r>
              <a:rPr lang="en-US" dirty="0" err="1" smtClean="0"/>
              <a:t>images.The</a:t>
            </a:r>
            <a:r>
              <a:rPr lang="en-US" dirty="0" smtClean="0"/>
              <a:t>  </a:t>
            </a:r>
            <a:r>
              <a:rPr lang="en-US" dirty="0" err="1" smtClean="0"/>
              <a:t>analysed</a:t>
            </a:r>
            <a:r>
              <a:rPr lang="en-US" dirty="0" smtClean="0"/>
              <a:t>  spatial data derived is used to get </a:t>
            </a:r>
            <a:r>
              <a:rPr lang="en-US" dirty="0" err="1" smtClean="0"/>
              <a:t>satllites</a:t>
            </a:r>
            <a:r>
              <a:rPr lang="en-US" dirty="0" smtClean="0"/>
              <a:t> images and geography photos on the earth.</a:t>
            </a:r>
          </a:p>
          <a:p>
            <a:r>
              <a:rPr lang="en-US" dirty="0" err="1" smtClean="0"/>
              <a:t>Simillary,the</a:t>
            </a:r>
            <a:r>
              <a:rPr lang="en-US" dirty="0" smtClean="0"/>
              <a:t> geospatial data used uses all kinds of media platforms to come up with a clear data and </a:t>
            </a:r>
            <a:r>
              <a:rPr lang="en-US" dirty="0" err="1" smtClean="0"/>
              <a:t>easening</a:t>
            </a:r>
            <a:r>
              <a:rPr lang="en-US" dirty="0" smtClean="0"/>
              <a:t> the right trend on resources.</a:t>
            </a:r>
          </a:p>
          <a:p>
            <a:r>
              <a:rPr lang="en-US" dirty="0"/>
              <a:t>On earth, there are more than 326 million trillion particles of water. As it is known, less than 3% of this water is safe and fresh for use. Almost two-thirds of it is in ice caps form. Water is significantly used to produce hydropower through energy harnessing</a:t>
            </a:r>
            <a:r>
              <a:rPr lang="en-US" dirty="0" smtClean="0"/>
              <a:t>.</a:t>
            </a:r>
          </a:p>
          <a:p>
            <a:pPr marL="0" indent="0">
              <a:buNone/>
            </a:pPr>
            <a:r>
              <a:rPr lang="en-US" dirty="0" smtClean="0"/>
              <a:t> </a:t>
            </a:r>
            <a:endParaRPr lang="en-US" dirty="0"/>
          </a:p>
        </p:txBody>
      </p:sp>
    </p:spTree>
    <p:extLst>
      <p:ext uri="{BB962C8B-B14F-4D97-AF65-F5344CB8AC3E}">
        <p14:creationId xmlns:p14="http://schemas.microsoft.com/office/powerpoint/2010/main" val="4182212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92500" lnSpcReduction="20000"/>
          </a:bodyPr>
          <a:lstStyle/>
          <a:p>
            <a:r>
              <a:rPr lang="en-US" sz="3200" dirty="0"/>
              <a:t>Water is termed as a renewables source of energy compared to others. In our daily activities, it is very impossible to do without </a:t>
            </a:r>
            <a:r>
              <a:rPr lang="en-US" sz="3200" dirty="0" smtClean="0"/>
              <a:t>it. </a:t>
            </a:r>
            <a:r>
              <a:rPr lang="en-US" sz="3200" dirty="0"/>
              <a:t>Talk of washing, toilet usage drinking we need water for survival. </a:t>
            </a:r>
            <a:endParaRPr lang="en-US" sz="3200" dirty="0" smtClean="0"/>
          </a:p>
          <a:p>
            <a:r>
              <a:rPr lang="en-US" sz="3200" dirty="0" smtClean="0"/>
              <a:t>In </a:t>
            </a:r>
            <a:r>
              <a:rPr lang="en-US" sz="3200" dirty="0"/>
              <a:t>Canada, there is the National Hydro Network (NHN) that gives geospatial data digitally explaining water features like rivers lakes, and dams. </a:t>
            </a:r>
          </a:p>
          <a:p>
            <a:endParaRPr lang="en-US" dirty="0"/>
          </a:p>
        </p:txBody>
      </p:sp>
    </p:spTree>
    <p:extLst>
      <p:ext uri="{BB962C8B-B14F-4D97-AF65-F5344CB8AC3E}">
        <p14:creationId xmlns:p14="http://schemas.microsoft.com/office/powerpoint/2010/main" val="1503971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386366" y="2160589"/>
            <a:ext cx="8887636" cy="4697411"/>
          </a:xfrm>
        </p:spPr>
        <p:txBody>
          <a:bodyPr>
            <a:normAutofit fontScale="40000" lnSpcReduction="20000"/>
          </a:bodyPr>
          <a:lstStyle/>
          <a:p>
            <a:r>
              <a:rPr lang="en-US" sz="5800" dirty="0">
                <a:latin typeface="Times New Roman" panose="02020603050405020304" pitchFamily="18" charset="0"/>
                <a:cs typeface="Times New Roman" panose="02020603050405020304" pitchFamily="18" charset="0"/>
              </a:rPr>
              <a:t>Because of the nature of spatial data required GIS has been used in modeling water resources</a:t>
            </a:r>
            <a:r>
              <a:rPr lang="en-US" sz="5800" dirty="0" smtClean="0">
                <a:latin typeface="Times New Roman" panose="02020603050405020304" pitchFamily="18" charset="0"/>
                <a:cs typeface="Times New Roman" panose="02020603050405020304" pitchFamily="18" charset="0"/>
              </a:rPr>
              <a:t>.</a:t>
            </a:r>
          </a:p>
          <a:p>
            <a:r>
              <a:rPr lang="en-US" sz="5800" dirty="0" smtClean="0">
                <a:latin typeface="Times New Roman" panose="02020603050405020304" pitchFamily="18" charset="0"/>
                <a:cs typeface="Times New Roman" panose="02020603050405020304" pitchFamily="18" charset="0"/>
              </a:rPr>
              <a:t> </a:t>
            </a:r>
            <a:r>
              <a:rPr lang="en-US" sz="5800" dirty="0">
                <a:latin typeface="Times New Roman" panose="02020603050405020304" pitchFamily="18" charset="0"/>
                <a:cs typeface="Times New Roman" panose="02020603050405020304" pitchFamily="18" charset="0"/>
              </a:rPr>
              <a:t>Geospatial analysis has recently risen in water resources data in measuring and observing changes occurring on water resources in general. </a:t>
            </a:r>
            <a:endParaRPr lang="en-US" sz="5800" dirty="0" smtClean="0">
              <a:latin typeface="Times New Roman" panose="02020603050405020304" pitchFamily="18" charset="0"/>
              <a:cs typeface="Times New Roman" panose="02020603050405020304" pitchFamily="18" charset="0"/>
            </a:endParaRPr>
          </a:p>
          <a:p>
            <a:r>
              <a:rPr lang="en-US" sz="5800" dirty="0" smtClean="0">
                <a:latin typeface="Times New Roman" panose="02020603050405020304" pitchFamily="18" charset="0"/>
                <a:cs typeface="Times New Roman" panose="02020603050405020304" pitchFamily="18" charset="0"/>
              </a:rPr>
              <a:t>Using </a:t>
            </a:r>
            <a:r>
              <a:rPr lang="en-US" sz="5800" dirty="0">
                <a:latin typeface="Times New Roman" panose="02020603050405020304" pitchFamily="18" charset="0"/>
                <a:cs typeface="Times New Roman" panose="02020603050405020304" pitchFamily="18" charset="0"/>
              </a:rPr>
              <a:t>the </a:t>
            </a:r>
            <a:r>
              <a:rPr lang="en-US" sz="5800" dirty="0" smtClean="0">
                <a:latin typeface="Times New Roman" panose="02020603050405020304" pitchFamily="18" charset="0"/>
                <a:cs typeface="Times New Roman" panose="02020603050405020304" pitchFamily="18" charset="0"/>
              </a:rPr>
              <a:t>GIS </a:t>
            </a:r>
            <a:r>
              <a:rPr lang="en-US" sz="5800" dirty="0">
                <a:latin typeface="Times New Roman" panose="02020603050405020304" pitchFamily="18" charset="0"/>
                <a:cs typeface="Times New Roman" panose="02020603050405020304" pitchFamily="18" charset="0"/>
              </a:rPr>
              <a:t>data, geospatial analysis information on water resources can be used to help people take specific steps before certain calamities like drought which is done through prediction and continuous monitoring. </a:t>
            </a:r>
            <a:endParaRPr lang="en-US" sz="5800" dirty="0" smtClean="0">
              <a:latin typeface="Times New Roman" panose="02020603050405020304" pitchFamily="18" charset="0"/>
              <a:cs typeface="Times New Roman" panose="02020603050405020304" pitchFamily="18" charset="0"/>
            </a:endParaRPr>
          </a:p>
          <a:p>
            <a:r>
              <a:rPr lang="en-US" sz="5800" dirty="0" smtClean="0">
                <a:latin typeface="Times New Roman" panose="02020603050405020304" pitchFamily="18" charset="0"/>
                <a:cs typeface="Times New Roman" panose="02020603050405020304" pitchFamily="18" charset="0"/>
              </a:rPr>
              <a:t>Geospatial </a:t>
            </a:r>
            <a:r>
              <a:rPr lang="en-US" sz="5800" dirty="0">
                <a:latin typeface="Times New Roman" panose="02020603050405020304" pitchFamily="18" charset="0"/>
                <a:cs typeface="Times New Roman" panose="02020603050405020304" pitchFamily="18" charset="0"/>
              </a:rPr>
              <a:t>data analysis taken at a resolution of 8km shows that 63.5% of people in Africa and other continents rely on resources of water that are at the same time available and limited.</a:t>
            </a:r>
          </a:p>
          <a:p>
            <a:endParaRPr lang="en-US" dirty="0"/>
          </a:p>
        </p:txBody>
      </p:sp>
    </p:spTree>
    <p:extLst>
      <p:ext uri="{BB962C8B-B14F-4D97-AF65-F5344CB8AC3E}">
        <p14:creationId xmlns:p14="http://schemas.microsoft.com/office/powerpoint/2010/main" val="2557343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a:t>For instance, in Durham  2018 its Canadian government ensured that every individual is entitled to clean and safe water for drinking. </a:t>
            </a:r>
            <a:endParaRPr lang="en-US" dirty="0" smtClean="0"/>
          </a:p>
          <a:p>
            <a:r>
              <a:rPr lang="en-US" dirty="0" smtClean="0"/>
              <a:t>By </a:t>
            </a:r>
            <a:r>
              <a:rPr lang="en-US" dirty="0"/>
              <a:t>so doing the government was so sure that this will reduce health issues related to dirty water. Intern this would strengthen its economy and creating </a:t>
            </a:r>
            <a:r>
              <a:rPr lang="en-US" dirty="0" smtClean="0"/>
              <a:t>opportunities. </a:t>
            </a:r>
          </a:p>
          <a:p>
            <a:r>
              <a:rPr lang="en-US" dirty="0" smtClean="0"/>
              <a:t>The government is doing so by imposing policies and legislations to govern water resource management.</a:t>
            </a:r>
            <a:endParaRPr lang="en-US" dirty="0"/>
          </a:p>
        </p:txBody>
      </p:sp>
    </p:spTree>
    <p:extLst>
      <p:ext uri="{BB962C8B-B14F-4D97-AF65-F5344CB8AC3E}">
        <p14:creationId xmlns:p14="http://schemas.microsoft.com/office/powerpoint/2010/main" val="3797163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AREA</a:t>
            </a:r>
            <a:endParaRPr lang="en-US" dirty="0"/>
          </a:p>
        </p:txBody>
      </p:sp>
      <p:sp>
        <p:nvSpPr>
          <p:cNvPr id="3" name="Content Placeholder 2"/>
          <p:cNvSpPr>
            <a:spLocks noGrp="1"/>
          </p:cNvSpPr>
          <p:nvPr>
            <p:ph idx="1"/>
          </p:nvPr>
        </p:nvSpPr>
        <p:spPr>
          <a:xfrm>
            <a:off x="244699" y="953037"/>
            <a:ext cx="11947301" cy="7353836"/>
          </a:xfrm>
        </p:spPr>
        <p:txBody>
          <a:bodyPr>
            <a:noAutofit/>
          </a:bodyPr>
          <a:lstStyle/>
          <a:p>
            <a:r>
              <a:rPr lang="en-US" sz="3200" dirty="0" smtClean="0">
                <a:latin typeface="Times New Roman" panose="02020603050405020304" pitchFamily="18" charset="0"/>
                <a:cs typeface="Times New Roman" panose="02020603050405020304" pitchFamily="18" charset="0"/>
              </a:rPr>
              <a:t>The study took place in region of Durham which lies on 53.542613N,   113.494290W </a:t>
            </a:r>
            <a:r>
              <a:rPr lang="en-US" sz="3200" dirty="0" err="1" smtClean="0">
                <a:latin typeface="Times New Roman" panose="02020603050405020304" pitchFamily="18" charset="0"/>
                <a:cs typeface="Times New Roman" panose="02020603050405020304" pitchFamily="18" charset="0"/>
              </a:rPr>
              <a:t>Coordinates.This</a:t>
            </a:r>
            <a:r>
              <a:rPr lang="en-US" sz="3200" dirty="0" smtClean="0">
                <a:latin typeface="Times New Roman" panose="02020603050405020304" pitchFamily="18" charset="0"/>
                <a:cs typeface="Times New Roman" panose="02020603050405020304" pitchFamily="18" charset="0"/>
              </a:rPr>
              <a:t> is a regional municipality in the south of Ontario in </a:t>
            </a:r>
            <a:r>
              <a:rPr lang="en-US" sz="3200" dirty="0" err="1" smtClean="0">
                <a:latin typeface="Times New Roman" panose="02020603050405020304" pitchFamily="18" charset="0"/>
                <a:cs typeface="Times New Roman" panose="02020603050405020304" pitchFamily="18" charset="0"/>
              </a:rPr>
              <a:t>Canada.It</a:t>
            </a:r>
            <a:r>
              <a:rPr lang="en-US" sz="3200" dirty="0" smtClean="0">
                <a:latin typeface="Times New Roman" panose="02020603050405020304" pitchFamily="18" charset="0"/>
                <a:cs typeface="Times New Roman" panose="02020603050405020304" pitchFamily="18" charset="0"/>
              </a:rPr>
              <a:t> is east of Toronto and the New York municipality.</a:t>
            </a: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Durham </a:t>
            </a:r>
            <a:r>
              <a:rPr lang="en-US" sz="3200" dirty="0">
                <a:latin typeface="Times New Roman" panose="02020603050405020304" pitchFamily="18" charset="0"/>
                <a:cs typeface="Times New Roman" panose="02020603050405020304" pitchFamily="18" charset="0"/>
              </a:rPr>
              <a:t>makes the eastern endpoint of Greater Toronto. This is a fast-growing region with almost 690000 population and it is viewed that it will reach 1 million people by 2031 showing that it is growing at a very high rate population-wise</a:t>
            </a:r>
            <a:r>
              <a:rPr lang="en-US" sz="3200" dirty="0" smtClean="0">
                <a:latin typeface="Times New Roman" panose="02020603050405020304" pitchFamily="18" charset="0"/>
                <a:cs typeface="Times New Roman" panose="02020603050405020304" pitchFamily="18" charset="0"/>
              </a:rPr>
              <a:t>.</a:t>
            </a:r>
          </a:p>
          <a:p>
            <a:r>
              <a:rPr lang="en-US" sz="3200" dirty="0">
                <a:latin typeface="Times New Roman" panose="02020603050405020304" pitchFamily="18" charset="0"/>
                <a:cs typeface="Times New Roman" panose="02020603050405020304" pitchFamily="18" charset="0"/>
              </a:rPr>
              <a:t>To the south lies Lake Ontario, East lake </a:t>
            </a:r>
            <a:r>
              <a:rPr lang="en-US" sz="3200" dirty="0" err="1">
                <a:latin typeface="Times New Roman" panose="02020603050405020304" pitchFamily="18" charset="0"/>
                <a:cs typeface="Times New Roman" panose="02020603050405020304" pitchFamily="18" charset="0"/>
              </a:rPr>
              <a:t>Scugog</a:t>
            </a:r>
            <a:r>
              <a:rPr lang="en-US" sz="3200" dirty="0">
                <a:latin typeface="Times New Roman" panose="02020603050405020304" pitchFamily="18" charset="0"/>
                <a:cs typeface="Times New Roman" panose="02020603050405020304" pitchFamily="18" charset="0"/>
              </a:rPr>
              <a:t> and lastly lake Simcoe to the North</a:t>
            </a:r>
            <a:r>
              <a:rPr lang="en-US" sz="3200" dirty="0" smtClean="0">
                <a:latin typeface="Times New Roman" panose="02020603050405020304" pitchFamily="18" charset="0"/>
                <a:cs typeface="Times New Roman" panose="02020603050405020304" pitchFamily="18" charset="0"/>
              </a:rPr>
              <a:t>.</a:t>
            </a:r>
          </a:p>
          <a:p>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People in this region do farming as indicated by plenty of farmlands. </a:t>
            </a:r>
            <a:endParaRPr lang="en-US" sz="3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7546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STUDY AREA.</a:t>
            </a:r>
            <a:endParaRPr lang="en-US" b="1" dirty="0"/>
          </a:p>
        </p:txBody>
      </p:sp>
      <p:pic>
        <p:nvPicPr>
          <p:cNvPr id="4" name="Content Placeholder 3" descr="C:\Users\benson\Desktop\hers\MAP2.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1" y="1371600"/>
            <a:ext cx="9193306" cy="5163671"/>
          </a:xfrm>
          <a:prstGeom prst="rect">
            <a:avLst/>
          </a:prstGeom>
          <a:noFill/>
          <a:ln>
            <a:noFill/>
          </a:ln>
        </p:spPr>
      </p:pic>
    </p:spTree>
    <p:extLst>
      <p:ext uri="{BB962C8B-B14F-4D97-AF65-F5344CB8AC3E}">
        <p14:creationId xmlns:p14="http://schemas.microsoft.com/office/powerpoint/2010/main" val="4290833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TYPES OF DATA</a:t>
            </a:r>
            <a:endParaRPr lang="en-US" b="1" dirty="0"/>
          </a:p>
        </p:txBody>
      </p:sp>
      <p:sp>
        <p:nvSpPr>
          <p:cNvPr id="3" name="Content Placeholder 2"/>
          <p:cNvSpPr>
            <a:spLocks noGrp="1"/>
          </p:cNvSpPr>
          <p:nvPr>
            <p:ph idx="1"/>
          </p:nvPr>
        </p:nvSpPr>
        <p:spPr>
          <a:xfrm>
            <a:off x="0" y="1825624"/>
            <a:ext cx="11353800" cy="5032375"/>
          </a:xfrm>
        </p:spPr>
        <p:txBody>
          <a:bodyPr/>
          <a:lstStyle/>
          <a:p>
            <a:r>
              <a:rPr lang="en-US" sz="2400" dirty="0">
                <a:latin typeface="Times New Roman" panose="02020603050405020304" pitchFamily="18" charset="0"/>
                <a:cs typeface="Times New Roman" panose="02020603050405020304" pitchFamily="18" charset="0"/>
              </a:rPr>
              <a:t>In every GIS, there are certain types of data. These include raster data and vector data as outlined by most GIS </a:t>
            </a:r>
            <a:r>
              <a:rPr lang="en-US" sz="2400" dirty="0" err="1" smtClean="0">
                <a:latin typeface="Times New Roman" panose="02020603050405020304" pitchFamily="18" charset="0"/>
                <a:cs typeface="Times New Roman" panose="02020603050405020304" pitchFamily="18" charset="0"/>
              </a:rPr>
              <a:t>books.These</a:t>
            </a:r>
            <a:r>
              <a:rPr lang="en-US" sz="2400" dirty="0" smtClean="0">
                <a:latin typeface="Times New Roman" panose="02020603050405020304" pitchFamily="18" charset="0"/>
                <a:cs typeface="Times New Roman" panose="02020603050405020304" pitchFamily="18" charset="0"/>
              </a:rPr>
              <a:t> data types are.</a:t>
            </a:r>
          </a:p>
          <a:p>
            <a:r>
              <a:rPr lang="en-US" sz="2400" dirty="0">
                <a:latin typeface="Times New Roman" panose="02020603050405020304" pitchFamily="18" charset="0"/>
                <a:cs typeface="Times New Roman" panose="02020603050405020304" pitchFamily="18" charset="0"/>
              </a:rPr>
              <a:t>.Raster data represents features in square cells with several values intact to each cell. Below is an example of raster data with low and high resolutions. Each raster grid format contains a huge amount of information.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EXAMPLE OF RASTER DATA</a:t>
            </a:r>
          </a:p>
          <a:p>
            <a:endParaRPr lang="en-US" dirty="0"/>
          </a:p>
        </p:txBody>
      </p:sp>
    </p:spTree>
    <p:extLst>
      <p:ext uri="{BB962C8B-B14F-4D97-AF65-F5344CB8AC3E}">
        <p14:creationId xmlns:p14="http://schemas.microsoft.com/office/powerpoint/2010/main" val="2054652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TYPES  OF DATA</a:t>
            </a:r>
            <a:endParaRPr lang="en-US" b="1" dirty="0"/>
          </a:p>
        </p:txBody>
      </p:sp>
      <p:sp>
        <p:nvSpPr>
          <p:cNvPr id="3" name="Content Placeholder 2"/>
          <p:cNvSpPr>
            <a:spLocks noGrp="1"/>
          </p:cNvSpPr>
          <p:nvPr>
            <p:ph idx="1"/>
          </p:nvPr>
        </p:nvSpPr>
        <p:spPr>
          <a:xfrm>
            <a:off x="425003" y="2160589"/>
            <a:ext cx="8848999" cy="4697411"/>
          </a:xfrm>
        </p:spPr>
        <p:txBody>
          <a:bodyPr/>
          <a:lstStyle/>
          <a:p>
            <a:r>
              <a:rPr lang="en-US" b="1" dirty="0"/>
              <a:t>Vector data </a:t>
            </a:r>
            <a:r>
              <a:rPr lang="en-US" dirty="0"/>
              <a:t>is made of points (x and y-coordinates), lines, and area </a:t>
            </a:r>
            <a:r>
              <a:rPr lang="en-US" dirty="0" smtClean="0"/>
              <a:t>polygons</a:t>
            </a:r>
            <a:r>
              <a:rPr lang="en-US" dirty="0"/>
              <a:t>. Point data represents nonadjacent features and data </a:t>
            </a:r>
            <a:r>
              <a:rPr lang="en-US" dirty="0" smtClean="0"/>
              <a:t>points</a:t>
            </a:r>
          </a:p>
          <a:p>
            <a:r>
              <a:rPr lang="en-US" dirty="0"/>
              <a:t>. Examples of these features include schools and points of interest in geographical location. </a:t>
            </a:r>
            <a:r>
              <a:rPr lang="en-US" dirty="0" smtClean="0"/>
              <a:t>These </a:t>
            </a:r>
            <a:r>
              <a:rPr lang="en-US" dirty="0"/>
              <a:t>feature has only one dimension and the only length can be measured. These features have start and </a:t>
            </a:r>
            <a:r>
              <a:rPr lang="en-US" dirty="0" smtClean="0"/>
              <a:t>endpoints.</a:t>
            </a:r>
          </a:p>
          <a:p>
            <a:r>
              <a:rPr lang="en-US" dirty="0" smtClean="0"/>
              <a:t>Example of vector data.</a:t>
            </a:r>
          </a:p>
          <a:p>
            <a:endParaRPr lang="en-US" dirty="0"/>
          </a:p>
        </p:txBody>
      </p:sp>
      <p:pic>
        <p:nvPicPr>
          <p:cNvPr id="4" name="Picture 3"/>
          <p:cNvPicPr/>
          <p:nvPr/>
        </p:nvPicPr>
        <p:blipFill>
          <a:blip r:embed="rId2"/>
          <a:stretch>
            <a:fillRect/>
          </a:stretch>
        </p:blipFill>
        <p:spPr>
          <a:xfrm>
            <a:off x="3092824" y="4276165"/>
            <a:ext cx="4114800" cy="2035735"/>
          </a:xfrm>
          <a:prstGeom prst="rect">
            <a:avLst/>
          </a:prstGeom>
        </p:spPr>
      </p:pic>
    </p:spTree>
    <p:extLst>
      <p:ext uri="{BB962C8B-B14F-4D97-AF65-F5344CB8AC3E}">
        <p14:creationId xmlns:p14="http://schemas.microsoft.com/office/powerpoint/2010/main" val="4222490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TYPES OF DATA</a:t>
            </a:r>
            <a:endParaRPr lang="en-US" b="1" dirty="0"/>
          </a:p>
        </p:txBody>
      </p:sp>
      <p:sp>
        <p:nvSpPr>
          <p:cNvPr id="3" name="Content Placeholder 2"/>
          <p:cNvSpPr>
            <a:spLocks noGrp="1"/>
          </p:cNvSpPr>
          <p:nvPr>
            <p:ph idx="1"/>
          </p:nvPr>
        </p:nvSpPr>
        <p:spPr>
          <a:xfrm>
            <a:off x="0" y="1825624"/>
            <a:ext cx="11353800" cy="5032375"/>
          </a:xfrm>
        </p:spPr>
        <p:txBody>
          <a:bodyPr/>
          <a:lstStyle/>
          <a:p>
            <a:r>
              <a:rPr lang="en-US" dirty="0"/>
              <a:t> The x in blue for example can be a mango tree out the offices</a:t>
            </a:r>
          </a:p>
          <a:p>
            <a:r>
              <a:rPr lang="en-US" dirty="0" smtClean="0"/>
              <a:t> </a:t>
            </a:r>
            <a:r>
              <a:rPr lang="en-US" dirty="0"/>
              <a:t>The x in purple could be a CCTV post on the company entry</a:t>
            </a:r>
          </a:p>
          <a:p>
            <a:r>
              <a:rPr lang="en-US" dirty="0"/>
              <a:t>Here is a vector </a:t>
            </a:r>
            <a:r>
              <a:rPr lang="en-US" dirty="0" smtClean="0"/>
              <a:t>polygon </a:t>
            </a:r>
            <a:r>
              <a:rPr lang="en-US" dirty="0"/>
              <a:t>data </a:t>
            </a:r>
            <a:r>
              <a:rPr lang="en-US" dirty="0" smtClean="0"/>
              <a:t>example</a:t>
            </a:r>
          </a:p>
          <a:p>
            <a:endParaRPr lang="en-US" dirty="0"/>
          </a:p>
        </p:txBody>
      </p:sp>
      <p:pic>
        <p:nvPicPr>
          <p:cNvPr id="4" name="Picture 3"/>
          <p:cNvPicPr/>
          <p:nvPr/>
        </p:nvPicPr>
        <p:blipFill>
          <a:blip r:embed="rId2"/>
          <a:stretch>
            <a:fillRect/>
          </a:stretch>
        </p:blipFill>
        <p:spPr>
          <a:xfrm>
            <a:off x="2985247" y="3523129"/>
            <a:ext cx="4061012" cy="2653833"/>
          </a:xfrm>
          <a:prstGeom prst="rect">
            <a:avLst/>
          </a:prstGeom>
        </p:spPr>
      </p:pic>
    </p:spTree>
    <p:extLst>
      <p:ext uri="{BB962C8B-B14F-4D97-AF65-F5344CB8AC3E}">
        <p14:creationId xmlns:p14="http://schemas.microsoft.com/office/powerpoint/2010/main" val="543832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SOURCES OF THE DATA USED IN THE PROJECT.</a:t>
            </a:r>
            <a:endParaRPr lang="en-US" b="1" dirty="0"/>
          </a:p>
        </p:txBody>
      </p:sp>
      <p:sp>
        <p:nvSpPr>
          <p:cNvPr id="3" name="Content Placeholder 2"/>
          <p:cNvSpPr>
            <a:spLocks noGrp="1"/>
          </p:cNvSpPr>
          <p:nvPr>
            <p:ph idx="1"/>
          </p:nvPr>
        </p:nvSpPr>
        <p:spPr>
          <a:xfrm>
            <a:off x="0" y="1825624"/>
            <a:ext cx="11353800" cy="5032375"/>
          </a:xfrm>
        </p:spPr>
        <p:txBody>
          <a:bodyPr>
            <a:normAutofit fontScale="92500"/>
          </a:bodyPr>
          <a:lstStyle/>
          <a:p>
            <a:pPr marL="0" indent="0">
              <a:buNone/>
            </a:pPr>
            <a:r>
              <a:rPr lang="en-US" sz="3200" b="1" dirty="0">
                <a:latin typeface="Times New Roman" panose="02020603050405020304" pitchFamily="18" charset="0"/>
                <a:cs typeface="Times New Roman" panose="02020603050405020304" pitchFamily="18" charset="0"/>
              </a:rPr>
              <a:t>Canadian Geographical Names (C.G.N</a:t>
            </a:r>
            <a:r>
              <a:rPr lang="en-US" sz="3200" b="1" dirty="0" smtClean="0">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The Canadian Geographical Names Data Base (C.G.N.D.B) is the national authorized database in Canada by the geographical names. </a:t>
            </a:r>
            <a:endParaRPr lang="en-US" sz="3200" dirty="0" smtClean="0">
              <a:latin typeface="Times New Roman" panose="02020603050405020304" pitchFamily="18" charset="0"/>
              <a:cs typeface="Times New Roman" panose="02020603050405020304" pitchFamily="18" charset="0"/>
            </a:endParaRPr>
          </a:p>
          <a:p>
            <a:pPr marL="0" indent="0">
              <a:buNone/>
            </a:pPr>
            <a:r>
              <a:rPr lang="en-US" sz="3200" dirty="0" smtClean="0">
                <a:latin typeface="Times New Roman" panose="02020603050405020304" pitchFamily="18" charset="0"/>
                <a:cs typeface="Times New Roman" panose="02020603050405020304" pitchFamily="18" charset="0"/>
              </a:rPr>
              <a:t>Its </a:t>
            </a:r>
            <a:r>
              <a:rPr lang="en-US" sz="3200" dirty="0">
                <a:latin typeface="Times New Roman" panose="02020603050405020304" pitchFamily="18" charset="0"/>
                <a:cs typeface="Times New Roman" panose="02020603050405020304" pitchFamily="18" charset="0"/>
              </a:rPr>
              <a:t>aim is to names places and attributes that have been authorized by the Geographical Names Board of Canada (GNBC</a:t>
            </a:r>
            <a:r>
              <a:rPr lang="en-US" sz="3200" dirty="0" smtClean="0">
                <a:latin typeface="Times New Roman" panose="02020603050405020304" pitchFamily="18" charset="0"/>
                <a:cs typeface="Times New Roman" panose="02020603050405020304" pitchFamily="18" charset="0"/>
              </a:rPr>
              <a:t>).</a:t>
            </a:r>
          </a:p>
          <a:p>
            <a:pPr marL="0" lvl="0" indent="0">
              <a:buNone/>
            </a:pPr>
            <a:r>
              <a:rPr lang="en-US" sz="3200" b="1" dirty="0" err="1" smtClean="0">
                <a:latin typeface="Times New Roman" panose="02020603050405020304" pitchFamily="18" charset="0"/>
                <a:cs typeface="Times New Roman" panose="02020603050405020304" pitchFamily="18" charset="0"/>
              </a:rPr>
              <a:t>GeoGratis</a:t>
            </a:r>
            <a:r>
              <a:rPr lang="en-US" sz="3200" dirty="0" smtClean="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GeoGratis</a:t>
            </a:r>
            <a:r>
              <a:rPr lang="en-US" sz="3200" dirty="0">
                <a:latin typeface="Times New Roman" panose="02020603050405020304" pitchFamily="18" charset="0"/>
                <a:cs typeface="Times New Roman" panose="02020603050405020304" pitchFamily="18" charset="0"/>
              </a:rPr>
              <a:t> is an app like system given by the Earth Sciences Sector (ESS) of Natural Resources Canada (</a:t>
            </a:r>
            <a:r>
              <a:rPr lang="en-US" sz="3200" dirty="0" err="1">
                <a:latin typeface="Times New Roman" panose="02020603050405020304" pitchFamily="18" charset="0"/>
                <a:cs typeface="Times New Roman" panose="02020603050405020304" pitchFamily="18" charset="0"/>
              </a:rPr>
              <a:t>NRCan</a:t>
            </a:r>
            <a:r>
              <a:rPr lang="en-US" sz="3200" dirty="0">
                <a:latin typeface="Times New Roman" panose="02020603050405020304" pitchFamily="18" charset="0"/>
                <a:cs typeface="Times New Roman" panose="02020603050405020304" pitchFamily="18" charset="0"/>
              </a:rPr>
              <a:t>) that geospatial data for free and its limitless through the Web browser. The data is important whether when one needs a map to present a geographically, also it is required by an expert that requires vector data overlay</a:t>
            </a:r>
          </a:p>
          <a:p>
            <a:pPr marL="0" indent="0">
              <a:buNone/>
            </a:pPr>
            <a:endParaRPr lang="en-US" dirty="0"/>
          </a:p>
          <a:p>
            <a:endParaRPr lang="en-US" dirty="0"/>
          </a:p>
        </p:txBody>
      </p:sp>
    </p:spTree>
    <p:extLst>
      <p:ext uri="{BB962C8B-B14F-4D97-AF65-F5344CB8AC3E}">
        <p14:creationId xmlns:p14="http://schemas.microsoft.com/office/powerpoint/2010/main" val="3966084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SOURCES OF THE DATA USED</a:t>
            </a:r>
            <a:endParaRPr lang="en-US" b="1" dirty="0"/>
          </a:p>
        </p:txBody>
      </p:sp>
      <p:sp>
        <p:nvSpPr>
          <p:cNvPr id="3" name="Content Placeholder 2"/>
          <p:cNvSpPr>
            <a:spLocks noGrp="1"/>
          </p:cNvSpPr>
          <p:nvPr>
            <p:ph idx="1"/>
          </p:nvPr>
        </p:nvSpPr>
        <p:spPr>
          <a:xfrm>
            <a:off x="0" y="1825624"/>
            <a:ext cx="11353800" cy="5032375"/>
          </a:xfrm>
        </p:spPr>
        <p:txBody>
          <a:bodyPr>
            <a:normAutofit/>
          </a:bodyPr>
          <a:lstStyle/>
          <a:p>
            <a:pPr lvl="0"/>
            <a:r>
              <a:rPr lang="en-US" sz="3200" b="1" dirty="0" err="1" smtClean="0">
                <a:latin typeface="Times New Roman" panose="02020603050405020304" pitchFamily="18" charset="0"/>
                <a:cs typeface="Times New Roman" panose="02020603050405020304" pitchFamily="18" charset="0"/>
              </a:rPr>
              <a:t>Geobase</a:t>
            </a:r>
            <a:r>
              <a:rPr lang="en-US" sz="3200" dirty="0" smtClean="0">
                <a:latin typeface="Times New Roman" panose="02020603050405020304" pitchFamily="18" charset="0"/>
                <a:cs typeface="Times New Roman" panose="02020603050405020304" pitchFamily="18" charset="0"/>
              </a:rPr>
              <a:t>-GEOBASE </a:t>
            </a:r>
            <a:r>
              <a:rPr lang="en-US" sz="3200" dirty="0">
                <a:latin typeface="Times New Roman" panose="02020603050405020304" pitchFamily="18" charset="0"/>
                <a:cs typeface="Times New Roman" panose="02020603050405020304" pitchFamily="18" charset="0"/>
              </a:rPr>
              <a:t>is a database related in literature research which covered large  geoscience international review </a:t>
            </a:r>
            <a:r>
              <a:rPr lang="en-US" sz="3200" dirty="0" smtClean="0">
                <a:latin typeface="Times New Roman" panose="02020603050405020304" pitchFamily="18" charset="0"/>
                <a:cs typeface="Times New Roman" panose="02020603050405020304" pitchFamily="18" charset="0"/>
              </a:rPr>
              <a:t>.</a:t>
            </a:r>
          </a:p>
          <a:p>
            <a:pPr lvl="0"/>
            <a:r>
              <a:rPr lang="en-US" sz="3200" dirty="0" smtClean="0">
                <a:latin typeface="Times New Roman" panose="02020603050405020304" pitchFamily="18" charset="0"/>
                <a:cs typeface="Times New Roman" panose="02020603050405020304" pitchFamily="18" charset="0"/>
              </a:rPr>
              <a:t>Some </a:t>
            </a:r>
            <a:r>
              <a:rPr lang="en-US" sz="3200" dirty="0">
                <a:latin typeface="Times New Roman" panose="02020603050405020304" pitchFamily="18" charset="0"/>
                <a:cs typeface="Times New Roman" panose="02020603050405020304" pitchFamily="18" charset="0"/>
              </a:rPr>
              <a:t>of the geoscience literature covered in </a:t>
            </a:r>
            <a:r>
              <a:rPr lang="en-US" sz="3200" dirty="0" err="1">
                <a:latin typeface="Times New Roman" panose="02020603050405020304" pitchFamily="18" charset="0"/>
                <a:cs typeface="Times New Roman" panose="02020603050405020304" pitchFamily="18" charset="0"/>
              </a:rPr>
              <a:t>Geobase</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are;science</a:t>
            </a:r>
            <a:r>
              <a:rPr lang="en-US" sz="3200" dirty="0">
                <a:latin typeface="Times New Roman" panose="02020603050405020304" pitchFamily="18" charset="0"/>
                <a:cs typeface="Times New Roman" panose="02020603050405020304" pitchFamily="18" charset="0"/>
              </a:rPr>
              <a:t> on </a:t>
            </a:r>
            <a:r>
              <a:rPr lang="en-US" sz="3200" dirty="0" err="1">
                <a:latin typeface="Times New Roman" panose="02020603050405020304" pitchFamily="18" charset="0"/>
                <a:cs typeface="Times New Roman" panose="02020603050405020304" pitchFamily="18" charset="0"/>
              </a:rPr>
              <a:t>earth,study</a:t>
            </a:r>
            <a:r>
              <a:rPr lang="en-US" sz="3200" dirty="0">
                <a:latin typeface="Times New Roman" panose="02020603050405020304" pitchFamily="18" charset="0"/>
                <a:cs typeface="Times New Roman" panose="02020603050405020304" pitchFamily="18" charset="0"/>
              </a:rPr>
              <a:t> od rocks(geology),geography on </a:t>
            </a:r>
            <a:r>
              <a:rPr lang="en-US" sz="3200" dirty="0" err="1">
                <a:latin typeface="Times New Roman" panose="02020603050405020304" pitchFamily="18" charset="0"/>
                <a:cs typeface="Times New Roman" panose="02020603050405020304" pitchFamily="18" charset="0"/>
              </a:rPr>
              <a:t>human,Environmental</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sciences,study</a:t>
            </a:r>
            <a:r>
              <a:rPr lang="en-US" sz="3200" dirty="0">
                <a:latin typeface="Times New Roman" panose="02020603050405020304" pitchFamily="18" charset="0"/>
                <a:cs typeface="Times New Roman" panose="02020603050405020304" pitchFamily="18" charset="0"/>
              </a:rPr>
              <a:t> of </a:t>
            </a:r>
            <a:r>
              <a:rPr lang="en-US" sz="3200" dirty="0" err="1">
                <a:latin typeface="Times New Roman" panose="02020603050405020304" pitchFamily="18" charset="0"/>
                <a:cs typeface="Times New Roman" panose="02020603050405020304" pitchFamily="18" charset="0"/>
              </a:rPr>
              <a:t>aceans</a:t>
            </a:r>
            <a:r>
              <a:rPr lang="en-US" sz="3200" dirty="0">
                <a:latin typeface="Times New Roman" panose="02020603050405020304" pitchFamily="18" charset="0"/>
                <a:cs typeface="Times New Roman" panose="02020603050405020304" pitchFamily="18" charset="0"/>
              </a:rPr>
              <a:t> and more </a:t>
            </a:r>
            <a:r>
              <a:rPr lang="en-US" sz="3200" dirty="0" smtClean="0">
                <a:latin typeface="Times New Roman" panose="02020603050405020304" pitchFamily="18" charset="0"/>
                <a:cs typeface="Times New Roman" panose="02020603050405020304" pitchFamily="18" charset="0"/>
              </a:rPr>
              <a:t>others.</a:t>
            </a:r>
          </a:p>
          <a:p>
            <a:pPr lvl="0"/>
            <a:r>
              <a:rPr lang="en-US" sz="3200" dirty="0" smtClean="0">
                <a:latin typeface="Times New Roman" panose="02020603050405020304" pitchFamily="18" charset="0"/>
                <a:cs typeface="Times New Roman" panose="02020603050405020304" pitchFamily="18" charset="0"/>
              </a:rPr>
              <a:t>The </a:t>
            </a:r>
            <a:r>
              <a:rPr lang="en-US" sz="3200" dirty="0">
                <a:latin typeface="Times New Roman" panose="02020603050405020304" pitchFamily="18" charset="0"/>
                <a:cs typeface="Times New Roman" panose="02020603050405020304" pitchFamily="18" charset="0"/>
              </a:rPr>
              <a:t>site covers large scale information on of resource planning and their management. These are covered on the many abstracts covered in </a:t>
            </a:r>
            <a:r>
              <a:rPr lang="en-US" sz="3200" dirty="0" err="1">
                <a:latin typeface="Times New Roman" panose="02020603050405020304" pitchFamily="18" charset="0"/>
                <a:cs typeface="Times New Roman" panose="02020603050405020304" pitchFamily="18" charset="0"/>
              </a:rPr>
              <a:t>Geobase</a:t>
            </a:r>
            <a:r>
              <a:rPr lang="en-US" sz="3200"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3129025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FLOW CHART OF THE  SPATIAL DATA MINING PROCESS</a:t>
            </a:r>
            <a:endParaRPr lang="en-US" b="1" dirty="0"/>
          </a:p>
        </p:txBody>
      </p:sp>
      <p:sp>
        <p:nvSpPr>
          <p:cNvPr id="3" name="Content Placeholder 2"/>
          <p:cNvSpPr>
            <a:spLocks noGrp="1"/>
          </p:cNvSpPr>
          <p:nvPr>
            <p:ph idx="1"/>
          </p:nvPr>
        </p:nvSpPr>
        <p:spPr>
          <a:xfrm>
            <a:off x="154546" y="1825624"/>
            <a:ext cx="11199254" cy="5032375"/>
          </a:xfrm>
        </p:spPr>
        <p:txBody>
          <a:bodyPr/>
          <a:lstStyle/>
          <a:p>
            <a:pPr marL="0" indent="0">
              <a:buNone/>
            </a:pPr>
            <a:r>
              <a:rPr lang="en-US" dirty="0" smtClean="0"/>
              <a:t>DATA MINING FLOW CHART..</a:t>
            </a:r>
          </a:p>
          <a:p>
            <a:pPr marL="0" indent="0">
              <a:buNone/>
            </a:pPr>
            <a:r>
              <a:rPr lang="en-US" dirty="0"/>
              <a:t> </a:t>
            </a:r>
            <a:r>
              <a:rPr lang="en-US" dirty="0" smtClean="0"/>
              <a:t>                             </a:t>
            </a:r>
          </a:p>
          <a:p>
            <a:pPr marL="0" indent="0">
              <a:buNone/>
            </a:pPr>
            <a:r>
              <a:rPr lang="en-US" dirty="0"/>
              <a:t> </a:t>
            </a:r>
            <a:r>
              <a:rPr lang="en-US" dirty="0" smtClean="0"/>
              <a:t>                                                                                               </a:t>
            </a:r>
          </a:p>
          <a:p>
            <a:pPr marL="0" indent="0">
              <a:buNone/>
            </a:pPr>
            <a:endParaRPr lang="en-US" dirty="0"/>
          </a:p>
          <a:p>
            <a:pPr marL="0" indent="0">
              <a:buNone/>
            </a:pPr>
            <a:endParaRPr lang="en-US" dirty="0" smtClean="0"/>
          </a:p>
          <a:p>
            <a:pPr marL="0" indent="0">
              <a:buNone/>
            </a:pPr>
            <a:r>
              <a:rPr lang="en-US" dirty="0"/>
              <a:t> </a:t>
            </a:r>
            <a:r>
              <a:rPr lang="en-US" dirty="0" smtClean="0"/>
              <a:t>             </a:t>
            </a:r>
            <a:endParaRPr lang="en-US" dirty="0"/>
          </a:p>
        </p:txBody>
      </p:sp>
      <p:sp>
        <p:nvSpPr>
          <p:cNvPr id="5" name="Right Arrow Callout 4"/>
          <p:cNvSpPr/>
          <p:nvPr/>
        </p:nvSpPr>
        <p:spPr>
          <a:xfrm>
            <a:off x="1721224" y="2232212"/>
            <a:ext cx="45719" cy="107576"/>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Notched Right Arrow 5"/>
          <p:cNvSpPr/>
          <p:nvPr/>
        </p:nvSpPr>
        <p:spPr>
          <a:xfrm>
            <a:off x="1290919" y="2474725"/>
            <a:ext cx="1543184" cy="1134550"/>
          </a:xfrm>
          <a:prstGeom prst="notched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DATA STORE</a:t>
            </a:r>
            <a:endParaRPr lang="en-US" dirty="0"/>
          </a:p>
        </p:txBody>
      </p:sp>
      <p:sp>
        <p:nvSpPr>
          <p:cNvPr id="7" name="Notched Right Arrow 6"/>
          <p:cNvSpPr/>
          <p:nvPr/>
        </p:nvSpPr>
        <p:spPr>
          <a:xfrm>
            <a:off x="2759160" y="2474725"/>
            <a:ext cx="2043953" cy="1134550"/>
          </a:xfrm>
          <a:prstGeom prst="notched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CLEANED DATA</a:t>
            </a:r>
            <a:endParaRPr lang="en-US" dirty="0"/>
          </a:p>
        </p:txBody>
      </p:sp>
      <p:sp>
        <p:nvSpPr>
          <p:cNvPr id="8" name="Oval 7"/>
          <p:cNvSpPr/>
          <p:nvPr/>
        </p:nvSpPr>
        <p:spPr>
          <a:xfrm>
            <a:off x="4803113" y="2716306"/>
            <a:ext cx="2296934" cy="645459"/>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SELECTED DATA</a:t>
            </a:r>
            <a:endParaRPr lang="en-US" dirty="0"/>
          </a:p>
        </p:txBody>
      </p:sp>
      <p:sp>
        <p:nvSpPr>
          <p:cNvPr id="9" name="Can 8"/>
          <p:cNvSpPr/>
          <p:nvPr/>
        </p:nvSpPr>
        <p:spPr>
          <a:xfrm>
            <a:off x="7288306" y="2474725"/>
            <a:ext cx="1183341" cy="2124169"/>
          </a:xfrm>
          <a:prstGeom prst="ca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TRANSFORMATION</a:t>
            </a:r>
            <a:endParaRPr lang="en-US" dirty="0"/>
          </a:p>
        </p:txBody>
      </p:sp>
      <p:cxnSp>
        <p:nvCxnSpPr>
          <p:cNvPr id="11" name="Elbow Connector 10"/>
          <p:cNvCxnSpPr/>
          <p:nvPr/>
        </p:nvCxnSpPr>
        <p:spPr>
          <a:xfrm>
            <a:off x="6271354" y="3334405"/>
            <a:ext cx="968188" cy="53788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a:off x="9069057" y="2716307"/>
            <a:ext cx="2184162" cy="88704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EXTRACTED INFORMATION</a:t>
            </a:r>
            <a:endParaRPr lang="en-US" dirty="0"/>
          </a:p>
        </p:txBody>
      </p:sp>
      <p:sp>
        <p:nvSpPr>
          <p:cNvPr id="13" name="Curved Up Arrow 12"/>
          <p:cNvSpPr/>
          <p:nvPr/>
        </p:nvSpPr>
        <p:spPr>
          <a:xfrm>
            <a:off x="8471647" y="3603347"/>
            <a:ext cx="806824" cy="457665"/>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ounded Rectangle 16"/>
          <p:cNvSpPr/>
          <p:nvPr/>
        </p:nvSpPr>
        <p:spPr>
          <a:xfrm>
            <a:off x="1766943" y="4265099"/>
            <a:ext cx="4550130" cy="100852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latin typeface="Times New Roman" panose="02020603050405020304" pitchFamily="18" charset="0"/>
                <a:cs typeface="Times New Roman" panose="02020603050405020304" pitchFamily="18" charset="0"/>
              </a:rPr>
              <a:t>PROCESSING</a:t>
            </a:r>
            <a:r>
              <a:rPr lang="en-US" dirty="0" smtClean="0"/>
              <a:t> </a:t>
            </a:r>
            <a:endParaRPr lang="en-US" dirty="0"/>
          </a:p>
        </p:txBody>
      </p:sp>
      <p:cxnSp>
        <p:nvCxnSpPr>
          <p:cNvPr id="19" name="Straight Arrow Connector 18"/>
          <p:cNvCxnSpPr/>
          <p:nvPr/>
        </p:nvCxnSpPr>
        <p:spPr>
          <a:xfrm>
            <a:off x="2759160" y="3243122"/>
            <a:ext cx="0" cy="22947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7" idx="3"/>
          </p:cNvCxnSpPr>
          <p:nvPr/>
        </p:nvCxnSpPr>
        <p:spPr>
          <a:xfrm>
            <a:off x="4803113" y="3042000"/>
            <a:ext cx="0" cy="24959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1596980" y="5679583"/>
            <a:ext cx="1712890" cy="4973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CLEANING</a:t>
            </a:r>
            <a:endParaRPr lang="en-US" dirty="0"/>
          </a:p>
        </p:txBody>
      </p:sp>
      <p:sp>
        <p:nvSpPr>
          <p:cNvPr id="24" name="Rectangle 23"/>
          <p:cNvSpPr/>
          <p:nvPr/>
        </p:nvSpPr>
        <p:spPr>
          <a:xfrm>
            <a:off x="4301544" y="5679583"/>
            <a:ext cx="1794456" cy="4973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SELECTION</a:t>
            </a:r>
            <a:endParaRPr lang="en-US" dirty="0"/>
          </a:p>
        </p:txBody>
      </p:sp>
      <p:sp>
        <p:nvSpPr>
          <p:cNvPr id="25" name="Oval 24"/>
          <p:cNvSpPr/>
          <p:nvPr/>
        </p:nvSpPr>
        <p:spPr>
          <a:xfrm>
            <a:off x="8471647" y="5153997"/>
            <a:ext cx="2781572" cy="105117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INFORMATION INTERPRETATION </a:t>
            </a:r>
            <a:endParaRPr lang="en-US" dirty="0"/>
          </a:p>
        </p:txBody>
      </p:sp>
      <p:cxnSp>
        <p:nvCxnSpPr>
          <p:cNvPr id="27" name="Straight Arrow Connector 26"/>
          <p:cNvCxnSpPr/>
          <p:nvPr/>
        </p:nvCxnSpPr>
        <p:spPr>
          <a:xfrm>
            <a:off x="9955369" y="3603347"/>
            <a:ext cx="38637" cy="15610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6074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MAPS IN THE STUDY CASE</a:t>
            </a:r>
            <a:br>
              <a:rPr lang="en-US" dirty="0" smtClean="0"/>
            </a:br>
            <a:r>
              <a:rPr lang="en-US" dirty="0"/>
              <a:t/>
            </a:r>
            <a:br>
              <a:rPr lang="en-US" dirty="0"/>
            </a:br>
            <a:r>
              <a:rPr lang="en-US" dirty="0" smtClean="0"/>
              <a:t>1.WATERSHED MAP</a:t>
            </a:r>
            <a:endParaRPr lang="en-US" dirty="0"/>
          </a:p>
        </p:txBody>
      </p:sp>
      <p:pic>
        <p:nvPicPr>
          <p:cNvPr id="4" name="Content Placeholder 3"/>
          <p:cNvPicPr>
            <a:picLocks noGrp="1"/>
          </p:cNvPicPr>
          <p:nvPr>
            <p:ph idx="1"/>
          </p:nvPr>
        </p:nvPicPr>
        <p:blipFill>
          <a:blip r:embed="rId2"/>
          <a:stretch>
            <a:fillRect/>
          </a:stretch>
        </p:blipFill>
        <p:spPr>
          <a:xfrm>
            <a:off x="1653996" y="2588654"/>
            <a:ext cx="5717012" cy="3537721"/>
          </a:xfrm>
          <a:prstGeom prst="rect">
            <a:avLst/>
          </a:prstGeom>
        </p:spPr>
      </p:pic>
    </p:spTree>
    <p:extLst>
      <p:ext uri="{BB962C8B-B14F-4D97-AF65-F5344CB8AC3E}">
        <p14:creationId xmlns:p14="http://schemas.microsoft.com/office/powerpoint/2010/main" val="1602293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MAPS IN THE STUDY CASE</a:t>
            </a:r>
            <a:endParaRPr lang="en-US" dirty="0"/>
          </a:p>
        </p:txBody>
      </p:sp>
      <p:pic>
        <p:nvPicPr>
          <p:cNvPr id="4" name="Content Placeholder 3" descr="C:\Users\benson\Desktop\hers\MAP2.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30310" y="1996225"/>
            <a:ext cx="9038351" cy="4180738"/>
          </a:xfrm>
          <a:prstGeom prst="rect">
            <a:avLst/>
          </a:prstGeom>
          <a:noFill/>
          <a:ln>
            <a:noFill/>
          </a:ln>
        </p:spPr>
      </p:pic>
    </p:spTree>
    <p:extLst>
      <p:ext uri="{BB962C8B-B14F-4D97-AF65-F5344CB8AC3E}">
        <p14:creationId xmlns:p14="http://schemas.microsoft.com/office/powerpoint/2010/main" val="3088136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MAPS IN THE STUDY </a:t>
            </a:r>
            <a:r>
              <a:rPr lang="en-US" dirty="0" smtClean="0"/>
              <a:t>CASE.</a:t>
            </a:r>
            <a:br>
              <a:rPr lang="en-US" dirty="0" smtClean="0"/>
            </a:br>
            <a:r>
              <a:rPr lang="en-US" dirty="0"/>
              <a:t/>
            </a:r>
            <a:br>
              <a:rPr lang="en-US" dirty="0"/>
            </a:br>
            <a:r>
              <a:rPr lang="en-US" dirty="0" smtClean="0"/>
              <a:t/>
            </a:r>
            <a:br>
              <a:rPr lang="en-US" dirty="0" smtClean="0"/>
            </a:br>
            <a:r>
              <a:rPr lang="en-US" dirty="0" smtClean="0"/>
              <a:t>3.EXAMPLE OF RASTER DATA IMAGE.</a:t>
            </a:r>
            <a:endParaRPr lang="en-US" dirty="0"/>
          </a:p>
        </p:txBody>
      </p:sp>
      <p:pic>
        <p:nvPicPr>
          <p:cNvPr id="4" name="Content Placeholder 3"/>
          <p:cNvPicPr>
            <a:picLocks noGrp="1"/>
          </p:cNvPicPr>
          <p:nvPr>
            <p:ph idx="1"/>
          </p:nvPr>
        </p:nvPicPr>
        <p:blipFill>
          <a:blip r:embed="rId2"/>
          <a:stretch>
            <a:fillRect/>
          </a:stretch>
        </p:blipFill>
        <p:spPr>
          <a:xfrm>
            <a:off x="2112135" y="3013656"/>
            <a:ext cx="6336406" cy="3528812"/>
          </a:xfrm>
          <a:prstGeom prst="rect">
            <a:avLst/>
          </a:prstGeom>
        </p:spPr>
      </p:pic>
    </p:spTree>
    <p:extLst>
      <p:ext uri="{BB962C8B-B14F-4D97-AF65-F5344CB8AC3E}">
        <p14:creationId xmlns:p14="http://schemas.microsoft.com/office/powerpoint/2010/main" val="2602101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APPLICATION OF GIS SKILLS ACQUIRED IN OTHER ENVIRONMENTAL PROJECTS</a:t>
            </a:r>
            <a:endParaRPr lang="en-US" dirty="0"/>
          </a:p>
        </p:txBody>
      </p:sp>
      <p:sp>
        <p:nvSpPr>
          <p:cNvPr id="3" name="Content Placeholder 2"/>
          <p:cNvSpPr>
            <a:spLocks noGrp="1"/>
          </p:cNvSpPr>
          <p:nvPr>
            <p:ph idx="1"/>
          </p:nvPr>
        </p:nvSpPr>
        <p:spPr>
          <a:xfrm>
            <a:off x="270456" y="1712891"/>
            <a:ext cx="11921544" cy="5145110"/>
          </a:xfrm>
        </p:spPr>
        <p:txBody>
          <a:bodyPr>
            <a:noAutofit/>
          </a:bodyPr>
          <a:lstStyle/>
          <a:p>
            <a:r>
              <a:rPr lang="en-US" sz="3200" dirty="0" err="1" smtClean="0">
                <a:latin typeface="Times New Roman" panose="02020603050405020304" pitchFamily="18" charset="0"/>
                <a:cs typeface="Times New Roman" panose="02020603050405020304" pitchFamily="18" charset="0"/>
              </a:rPr>
              <a:t>Gis</a:t>
            </a:r>
            <a:r>
              <a:rPr lang="en-US" sz="3200" dirty="0" smtClean="0">
                <a:latin typeface="Times New Roman" panose="02020603050405020304" pitchFamily="18" charset="0"/>
                <a:cs typeface="Times New Roman" panose="02020603050405020304" pitchFamily="18" charset="0"/>
              </a:rPr>
              <a:t> skill can be applied to diverse fields.in environment ,apart from water resources they can be applied in other natural resources like </a:t>
            </a:r>
            <a:r>
              <a:rPr lang="en-US" sz="3200" dirty="0" err="1" smtClean="0">
                <a:latin typeface="Times New Roman" panose="02020603050405020304" pitchFamily="18" charset="0"/>
                <a:cs typeface="Times New Roman" panose="02020603050405020304" pitchFamily="18" charset="0"/>
              </a:rPr>
              <a:t>wildlife,forestry</a:t>
            </a:r>
            <a:r>
              <a:rPr lang="en-US" sz="3200" dirty="0" smtClean="0">
                <a:latin typeface="Times New Roman" panose="02020603050405020304" pitchFamily="18" charset="0"/>
                <a:cs typeface="Times New Roman" panose="02020603050405020304" pitchFamily="18" charset="0"/>
              </a:rPr>
              <a:t> and geology.</a:t>
            </a:r>
          </a:p>
          <a:p>
            <a:r>
              <a:rPr lang="en-US" sz="3200" dirty="0" smtClean="0">
                <a:latin typeface="Times New Roman" panose="02020603050405020304" pitchFamily="18" charset="0"/>
                <a:cs typeface="Times New Roman" panose="02020603050405020304" pitchFamily="18" charset="0"/>
              </a:rPr>
              <a:t>In </a:t>
            </a:r>
            <a:r>
              <a:rPr lang="en-US" sz="3200" dirty="0" err="1" smtClean="0">
                <a:latin typeface="Times New Roman" panose="02020603050405020304" pitchFamily="18" charset="0"/>
                <a:cs typeface="Times New Roman" panose="02020603050405020304" pitchFamily="18" charset="0"/>
              </a:rPr>
              <a:t>forestry,the</a:t>
            </a:r>
            <a:r>
              <a:rPr lang="en-US" sz="3200" dirty="0" smtClean="0">
                <a:latin typeface="Times New Roman" panose="02020603050405020304" pitchFamily="18" charset="0"/>
                <a:cs typeface="Times New Roman" panose="02020603050405020304" pitchFamily="18" charset="0"/>
              </a:rPr>
              <a:t> skills acquired can be used in marking boundary of two distinct forests cover.</a:t>
            </a:r>
          </a:p>
          <a:p>
            <a:r>
              <a:rPr lang="en-US" sz="3200" dirty="0" smtClean="0">
                <a:latin typeface="Times New Roman" panose="02020603050405020304" pitchFamily="18" charset="0"/>
                <a:cs typeface="Times New Roman" panose="02020603050405020304" pitchFamily="18" charset="0"/>
              </a:rPr>
              <a:t>In wildlife GIS skill can be used to solve human-wildlife </a:t>
            </a:r>
            <a:r>
              <a:rPr lang="en-US" sz="3200" dirty="0" err="1" smtClean="0">
                <a:latin typeface="Times New Roman" panose="02020603050405020304" pitchFamily="18" charset="0"/>
                <a:cs typeface="Times New Roman" panose="02020603050405020304" pitchFamily="18" charset="0"/>
              </a:rPr>
              <a:t>conflict.This</a:t>
            </a:r>
            <a:r>
              <a:rPr lang="en-US" sz="3200" dirty="0" smtClean="0">
                <a:latin typeface="Times New Roman" panose="02020603050405020304" pitchFamily="18" charset="0"/>
                <a:cs typeface="Times New Roman" panose="02020603050405020304" pitchFamily="18" charset="0"/>
              </a:rPr>
              <a:t> is done by monitoring the most aggressive wildlife by fixing them with GPS (Geographical position System) fitted collars to study their movement.</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0520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APPLICATION OF GIS SKILLS ACQUIRED IN OTHER ENVIRONMENTAL PROJECTS</a:t>
            </a:r>
            <a:endParaRPr lang="en-US" dirty="0"/>
          </a:p>
        </p:txBody>
      </p:sp>
      <p:sp>
        <p:nvSpPr>
          <p:cNvPr id="3" name="Content Placeholder 2"/>
          <p:cNvSpPr>
            <a:spLocks noGrp="1"/>
          </p:cNvSpPr>
          <p:nvPr>
            <p:ph idx="1"/>
          </p:nvPr>
        </p:nvSpPr>
        <p:spPr>
          <a:xfrm>
            <a:off x="677333" y="2160589"/>
            <a:ext cx="10875015" cy="4697411"/>
          </a:xfrm>
        </p:spPr>
        <p:txBody>
          <a:bodyPr>
            <a:normAutofit lnSpcReduction="10000"/>
          </a:bodyPr>
          <a:lstStyle/>
          <a:p>
            <a:r>
              <a:rPr lang="en-US" sz="3200" dirty="0" smtClean="0">
                <a:latin typeface="Times New Roman" panose="02020603050405020304" pitchFamily="18" charset="0"/>
                <a:cs typeface="Times New Roman" panose="02020603050405020304" pitchFamily="18" charset="0"/>
              </a:rPr>
              <a:t>In </a:t>
            </a:r>
            <a:r>
              <a:rPr lang="en-US" sz="3200" dirty="0" err="1" smtClean="0">
                <a:latin typeface="Times New Roman" panose="02020603050405020304" pitchFamily="18" charset="0"/>
                <a:cs typeface="Times New Roman" panose="02020603050405020304" pitchFamily="18" charset="0"/>
              </a:rPr>
              <a:t>agriculture,GIS</a:t>
            </a:r>
            <a:r>
              <a:rPr lang="en-US" sz="3200" dirty="0" smtClean="0">
                <a:latin typeface="Times New Roman" panose="02020603050405020304" pitchFamily="18" charset="0"/>
                <a:cs typeface="Times New Roman" panose="02020603050405020304" pitchFamily="18" charset="0"/>
              </a:rPr>
              <a:t> skill can be applied to map the land use </a:t>
            </a:r>
            <a:r>
              <a:rPr lang="en-US" sz="3200" dirty="0" err="1" smtClean="0">
                <a:latin typeface="Times New Roman" panose="02020603050405020304" pitchFamily="18" charset="0"/>
                <a:cs typeface="Times New Roman" panose="02020603050405020304" pitchFamily="18" charset="0"/>
              </a:rPr>
              <a:t>system.This</a:t>
            </a:r>
            <a:r>
              <a:rPr lang="en-US" sz="3200" dirty="0" smtClean="0">
                <a:latin typeface="Times New Roman" panose="02020603050405020304" pitchFamily="18" charset="0"/>
                <a:cs typeface="Times New Roman" panose="02020603050405020304" pitchFamily="18" charset="0"/>
              </a:rPr>
              <a:t> is done when different land use systems are </a:t>
            </a:r>
            <a:r>
              <a:rPr lang="en-US" sz="3200" dirty="0" err="1" smtClean="0">
                <a:latin typeface="Times New Roman" panose="02020603050405020304" pitchFamily="18" charset="0"/>
                <a:cs typeface="Times New Roman" panose="02020603050405020304" pitchFamily="18" charset="0"/>
              </a:rPr>
              <a:t>overlayed</a:t>
            </a: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.The GIS technology is capable of showing the different between several land use systems.</a:t>
            </a:r>
          </a:p>
          <a:p>
            <a:r>
              <a:rPr lang="en-US" sz="3200" dirty="0" smtClean="0">
                <a:latin typeface="Times New Roman" panose="02020603050405020304" pitchFamily="18" charset="0"/>
                <a:cs typeface="Times New Roman" panose="02020603050405020304" pitchFamily="18" charset="0"/>
              </a:rPr>
              <a:t>In </a:t>
            </a:r>
            <a:r>
              <a:rPr lang="en-US" sz="3200" dirty="0" err="1" smtClean="0">
                <a:latin typeface="Times New Roman" panose="02020603050405020304" pitchFamily="18" charset="0"/>
                <a:cs typeface="Times New Roman" panose="02020603050405020304" pitchFamily="18" charset="0"/>
              </a:rPr>
              <a:t>geology,the</a:t>
            </a:r>
            <a:r>
              <a:rPr lang="en-US" sz="3200" dirty="0" smtClean="0">
                <a:latin typeface="Times New Roman" panose="02020603050405020304" pitchFamily="18" charset="0"/>
                <a:cs typeface="Times New Roman" panose="02020603050405020304" pitchFamily="18" charset="0"/>
              </a:rPr>
              <a:t> skill can be used to show the different types of soils and rocks present in a certain </a:t>
            </a:r>
            <a:r>
              <a:rPr lang="en-US" sz="3200" dirty="0" err="1" smtClean="0">
                <a:latin typeface="Times New Roman" panose="02020603050405020304" pitchFamily="18" charset="0"/>
                <a:cs typeface="Times New Roman" panose="02020603050405020304" pitchFamily="18" charset="0"/>
              </a:rPr>
              <a:t>topography.The</a:t>
            </a:r>
            <a:r>
              <a:rPr lang="en-US" sz="3200" dirty="0" smtClean="0">
                <a:latin typeface="Times New Roman" panose="02020603050405020304" pitchFamily="18" charset="0"/>
                <a:cs typeface="Times New Roman" panose="02020603050405020304" pitchFamily="18" charset="0"/>
              </a:rPr>
              <a:t> different is brought by color effect </a:t>
            </a:r>
            <a:r>
              <a:rPr lang="en-US" sz="3200" dirty="0" err="1" smtClean="0">
                <a:latin typeface="Times New Roman" panose="02020603050405020304" pitchFamily="18" charset="0"/>
                <a:cs typeface="Times New Roman" panose="02020603050405020304" pitchFamily="18" charset="0"/>
              </a:rPr>
              <a:t>application.For</a:t>
            </a:r>
            <a:r>
              <a:rPr lang="en-US" sz="3200" dirty="0" smtClean="0">
                <a:latin typeface="Times New Roman" panose="02020603050405020304" pitchFamily="18" charset="0"/>
                <a:cs typeface="Times New Roman" panose="02020603050405020304" pitchFamily="18" charset="0"/>
              </a:rPr>
              <a:t> instance one soil types can be distinct by color </a:t>
            </a:r>
            <a:r>
              <a:rPr lang="en-US" sz="3200" dirty="0" err="1" smtClean="0">
                <a:latin typeface="Times New Roman" panose="02020603050405020304" pitchFamily="18" charset="0"/>
                <a:cs typeface="Times New Roman" panose="02020603050405020304" pitchFamily="18" charset="0"/>
              </a:rPr>
              <a:t>brown,red</a:t>
            </a:r>
            <a:r>
              <a:rPr lang="en-US" sz="3200" dirty="0" smtClean="0">
                <a:latin typeface="Times New Roman" panose="02020603050405020304" pitchFamily="18" charset="0"/>
                <a:cs typeface="Times New Roman" panose="02020603050405020304" pitchFamily="18" charset="0"/>
              </a:rPr>
              <a:t> or even </a:t>
            </a:r>
            <a:r>
              <a:rPr lang="en-US" sz="3200" dirty="0" err="1" smtClean="0">
                <a:latin typeface="Times New Roman" panose="02020603050405020304" pitchFamily="18" charset="0"/>
                <a:cs typeface="Times New Roman" panose="02020603050405020304" pitchFamily="18" charset="0"/>
              </a:rPr>
              <a:t>grey.This</a:t>
            </a:r>
            <a:r>
              <a:rPr lang="en-US" sz="3200" dirty="0" smtClean="0">
                <a:latin typeface="Times New Roman" panose="02020603050405020304" pitchFamily="18" charset="0"/>
                <a:cs typeface="Times New Roman" panose="02020603050405020304" pitchFamily="18" charset="0"/>
              </a:rPr>
              <a:t> is done by a app like system called QGIS or one can use other app found in computers</a:t>
            </a:r>
            <a:r>
              <a:rPr lang="en-US" dirty="0" smtClean="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1949166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0" y="1825624"/>
            <a:ext cx="11353800" cy="5032375"/>
          </a:xfrm>
        </p:spPr>
        <p:txBody>
          <a:bodyPr>
            <a:normAutofit/>
          </a:bodyPr>
          <a:lstStyle/>
          <a:p>
            <a:r>
              <a:rPr lang="en-US" sz="3200" dirty="0">
                <a:latin typeface="Times New Roman" panose="02020603050405020304" pitchFamily="18" charset="0"/>
                <a:cs typeface="Times New Roman" panose="02020603050405020304" pitchFamily="18" charset="0"/>
              </a:rPr>
              <a:t>In this work </a:t>
            </a:r>
            <a:r>
              <a:rPr lang="en-US" sz="3200" dirty="0" err="1">
                <a:latin typeface="Times New Roman" panose="02020603050405020304" pitchFamily="18" charset="0"/>
                <a:cs typeface="Times New Roman" panose="02020603050405020304" pitchFamily="18" charset="0"/>
              </a:rPr>
              <a:t>geospartial</a:t>
            </a:r>
            <a:r>
              <a:rPr lang="en-US" sz="3200" dirty="0">
                <a:latin typeface="Times New Roman" panose="02020603050405020304" pitchFamily="18" charset="0"/>
                <a:cs typeface="Times New Roman" panose="02020603050405020304" pitchFamily="18" charset="0"/>
              </a:rPr>
              <a:t> data analysis on water resource especially on surface water has being given on a light </a:t>
            </a:r>
            <a:r>
              <a:rPr lang="en-US" sz="3200" dirty="0" err="1">
                <a:latin typeface="Times New Roman" panose="02020603050405020304" pitchFamily="18" charset="0"/>
                <a:cs typeface="Times New Roman" panose="02020603050405020304" pitchFamily="18" charset="0"/>
              </a:rPr>
              <a:t>note.From</a:t>
            </a:r>
            <a:r>
              <a:rPr lang="en-US" sz="3200" dirty="0">
                <a:latin typeface="Times New Roman" panose="02020603050405020304" pitchFamily="18" charset="0"/>
                <a:cs typeface="Times New Roman" panose="02020603050405020304" pitchFamily="18" charset="0"/>
              </a:rPr>
              <a:t> the </a:t>
            </a:r>
            <a:r>
              <a:rPr lang="en-US" sz="3200" dirty="0" err="1">
                <a:latin typeface="Times New Roman" panose="02020603050405020304" pitchFamily="18" charset="0"/>
                <a:cs typeface="Times New Roman" panose="02020603050405020304" pitchFamily="18" charset="0"/>
              </a:rPr>
              <a:t>projects,some</a:t>
            </a:r>
            <a:r>
              <a:rPr lang="en-US" sz="3200" dirty="0">
                <a:latin typeface="Times New Roman" panose="02020603050405020304" pitchFamily="18" charset="0"/>
                <a:cs typeface="Times New Roman" panose="02020603050405020304" pitchFamily="18" charset="0"/>
              </a:rPr>
              <a:t> data mining process have being discussed so as to know what really </a:t>
            </a:r>
            <a:r>
              <a:rPr lang="en-US" sz="3200" dirty="0" smtClean="0">
                <a:latin typeface="Times New Roman" panose="02020603050405020304" pitchFamily="18" charset="0"/>
                <a:cs typeface="Times New Roman" panose="02020603050405020304" pitchFamily="18" charset="0"/>
              </a:rPr>
              <a:t>happens </a:t>
            </a:r>
            <a:r>
              <a:rPr lang="en-US" sz="3200" dirty="0">
                <a:latin typeface="Times New Roman" panose="02020603050405020304" pitchFamily="18" charset="0"/>
                <a:cs typeface="Times New Roman" panose="02020603050405020304" pitchFamily="18" charset="0"/>
              </a:rPr>
              <a:t>to a raw data once collected geographically and how it can be changed to useful information</a:t>
            </a:r>
            <a:r>
              <a:rPr lang="en-US" sz="3200" dirty="0" smtClean="0">
                <a:latin typeface="Times New Roman" panose="02020603050405020304" pitchFamily="18" charset="0"/>
                <a:cs typeface="Times New Roman" panose="02020603050405020304" pitchFamily="18" charset="0"/>
              </a:rPr>
              <a:t>.</a:t>
            </a:r>
          </a:p>
          <a:p>
            <a:r>
              <a:rPr lang="en-US" sz="3200" dirty="0" smtClean="0">
                <a:latin typeface="Times New Roman" panose="02020603050405020304" pitchFamily="18" charset="0"/>
                <a:cs typeface="Times New Roman" panose="02020603050405020304" pitchFamily="18" charset="0"/>
              </a:rPr>
              <a:t>The </a:t>
            </a:r>
            <a:r>
              <a:rPr lang="en-US" sz="3200" dirty="0">
                <a:latin typeface="Times New Roman" panose="02020603050405020304" pitchFamily="18" charset="0"/>
                <a:cs typeface="Times New Roman" panose="02020603050405020304" pitchFamily="18" charset="0"/>
              </a:rPr>
              <a:t>information derived from the raw data is </a:t>
            </a:r>
            <a:r>
              <a:rPr lang="en-US" sz="3200" dirty="0" smtClean="0">
                <a:latin typeface="Times New Roman" panose="02020603050405020304" pitchFamily="18" charset="0"/>
                <a:cs typeface="Times New Roman" panose="02020603050405020304" pitchFamily="18" charset="0"/>
              </a:rPr>
              <a:t>the one </a:t>
            </a:r>
            <a:r>
              <a:rPr lang="en-US" sz="3200" dirty="0">
                <a:latin typeface="Times New Roman" panose="02020603050405020304" pitchFamily="18" charset="0"/>
                <a:cs typeface="Times New Roman" panose="02020603050405020304" pitchFamily="18" charset="0"/>
              </a:rPr>
              <a:t>used to tell what will happen </a:t>
            </a:r>
            <a:r>
              <a:rPr lang="en-US" sz="3200" dirty="0" smtClean="0">
                <a:latin typeface="Times New Roman" panose="02020603050405020304" pitchFamily="18" charset="0"/>
                <a:cs typeface="Times New Roman" panose="02020603050405020304" pitchFamily="18" charset="0"/>
              </a:rPr>
              <a:t>especially </a:t>
            </a:r>
            <a:r>
              <a:rPr lang="en-US" sz="3200" dirty="0">
                <a:latin typeface="Times New Roman" panose="02020603050405020304" pitchFamily="18" charset="0"/>
                <a:cs typeface="Times New Roman" panose="02020603050405020304" pitchFamily="18" charset="0"/>
              </a:rPr>
              <a:t>on water resource in </a:t>
            </a:r>
            <a:r>
              <a:rPr lang="en-US" sz="3200" dirty="0" err="1">
                <a:latin typeface="Times New Roman" panose="02020603050405020304" pitchFamily="18" charset="0"/>
                <a:cs typeface="Times New Roman" panose="02020603050405020304" pitchFamily="18" charset="0"/>
              </a:rPr>
              <a:t>future.Therefore</a:t>
            </a:r>
            <a:r>
              <a:rPr lang="en-US" sz="3200" dirty="0">
                <a:latin typeface="Times New Roman" panose="02020603050405020304" pitchFamily="18" charset="0"/>
                <a:cs typeface="Times New Roman" panose="02020603050405020304" pitchFamily="18" charset="0"/>
              </a:rPr>
              <a:t> the use of GIS and geospatial data is unavoidable in any water resource management case.</a:t>
            </a:r>
          </a:p>
          <a:p>
            <a:endParaRPr lang="en-US" dirty="0"/>
          </a:p>
        </p:txBody>
      </p:sp>
    </p:spTree>
    <p:extLst>
      <p:ext uri="{BB962C8B-B14F-4D97-AF65-F5344CB8AC3E}">
        <p14:creationId xmlns:p14="http://schemas.microsoft.com/office/powerpoint/2010/main" val="1330943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On watershed  spatial distribution results, it is of importance since </a:t>
            </a:r>
            <a:r>
              <a:rPr lang="en-US" sz="3200" dirty="0" err="1">
                <a:latin typeface="Times New Roman" panose="02020603050405020304" pitchFamily="18" charset="0"/>
                <a:cs typeface="Times New Roman" panose="02020603050405020304" pitchFamily="18" charset="0"/>
              </a:rPr>
              <a:t>this,can</a:t>
            </a:r>
            <a:r>
              <a:rPr lang="en-US" sz="3200" dirty="0">
                <a:latin typeface="Times New Roman" panose="02020603050405020304" pitchFamily="18" charset="0"/>
                <a:cs typeface="Times New Roman" panose="02020603050405020304" pitchFamily="18" charset="0"/>
              </a:rPr>
              <a:t> enable monitoring on the uses of the surface water in Canada and other </a:t>
            </a:r>
            <a:r>
              <a:rPr lang="en-US" sz="3200" dirty="0" err="1">
                <a:latin typeface="Times New Roman" panose="02020603050405020304" pitchFamily="18" charset="0"/>
                <a:cs typeface="Times New Roman" panose="02020603050405020304" pitchFamily="18" charset="0"/>
              </a:rPr>
              <a:t>coutries</a:t>
            </a:r>
            <a:r>
              <a:rPr lang="en-US" sz="3200" dirty="0">
                <a:latin typeface="Times New Roman" panose="02020603050405020304" pitchFamily="18" charset="0"/>
                <a:cs typeface="Times New Roman" panose="02020603050405020304" pitchFamily="18" charset="0"/>
              </a:rPr>
              <a:t> in </a:t>
            </a:r>
            <a:r>
              <a:rPr lang="en-US" sz="3200" dirty="0" err="1">
                <a:latin typeface="Times New Roman" panose="02020603050405020304" pitchFamily="18" charset="0"/>
                <a:cs typeface="Times New Roman" panose="02020603050405020304" pitchFamily="18" charset="0"/>
              </a:rPr>
              <a:t>large,therefore</a:t>
            </a:r>
            <a:r>
              <a:rPr lang="en-US" sz="3200" dirty="0">
                <a:latin typeface="Times New Roman" panose="02020603050405020304" pitchFamily="18" charset="0"/>
                <a:cs typeface="Times New Roman" panose="02020603050405020304" pitchFamily="18" charset="0"/>
              </a:rPr>
              <a:t> the geospatial data at any given natural resource is of important.</a:t>
            </a:r>
          </a:p>
          <a:p>
            <a:r>
              <a:rPr lang="en-US" dirty="0"/>
              <a:t>Considering the polies applied to water resources management in </a:t>
            </a:r>
            <a:r>
              <a:rPr lang="en-US" dirty="0" err="1"/>
              <a:t>Canada,enhances</a:t>
            </a:r>
            <a:r>
              <a:rPr lang="en-US" dirty="0"/>
              <a:t> the government to provide safe for health water to its </a:t>
            </a:r>
            <a:r>
              <a:rPr lang="en-US" dirty="0" err="1"/>
              <a:t>people.Also</a:t>
            </a:r>
            <a:r>
              <a:rPr lang="en-US" dirty="0"/>
              <a:t> these polies have given the government easy time to manage and monitor the trends of water usage in </a:t>
            </a:r>
            <a:r>
              <a:rPr lang="en-US" dirty="0" smtClean="0"/>
              <a:t>Canada.</a:t>
            </a:r>
            <a:endParaRPr lang="en-US" dirty="0"/>
          </a:p>
        </p:txBody>
      </p:sp>
    </p:spTree>
    <p:extLst>
      <p:ext uri="{BB962C8B-B14F-4D97-AF65-F5344CB8AC3E}">
        <p14:creationId xmlns:p14="http://schemas.microsoft.com/office/powerpoint/2010/main" val="425355831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131</TotalTime>
  <Words>1396</Words>
  <Application>Microsoft Office PowerPoint</Application>
  <PresentationFormat>Widescreen</PresentationFormat>
  <Paragraphs>84</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Times New Roman</vt:lpstr>
      <vt:lpstr>Trebuchet MS</vt:lpstr>
      <vt:lpstr>Wingdings 3</vt:lpstr>
      <vt:lpstr>Facet</vt:lpstr>
      <vt:lpstr>PROJECT TITTLE</vt:lpstr>
      <vt:lpstr>OBJECTIVES OF THE PROJECT</vt:lpstr>
      <vt:lpstr>INTRODUCTION.</vt:lpstr>
      <vt:lpstr>INTRODUCTION</vt:lpstr>
      <vt:lpstr>INTRODUCTION</vt:lpstr>
      <vt:lpstr>INTRODUCTION</vt:lpstr>
      <vt:lpstr>INTRODUCTION</vt:lpstr>
      <vt:lpstr>STUDY AREA</vt:lpstr>
      <vt:lpstr>STUDY AREA.</vt:lpstr>
      <vt:lpstr>TYPES OF DATA</vt:lpstr>
      <vt:lpstr> TYPES  OF DATA</vt:lpstr>
      <vt:lpstr>TYPES OF DATA</vt:lpstr>
      <vt:lpstr>SOURCES OF THE DATA USED IN THE PROJECT.</vt:lpstr>
      <vt:lpstr>SOURCES OF THE DATA USED</vt:lpstr>
      <vt:lpstr>FLOW CHART OF THE  SPATIAL DATA MINING PROCESS</vt:lpstr>
      <vt:lpstr>MAPS IN THE STUDY CASE  1.WATERSHED MAP</vt:lpstr>
      <vt:lpstr>MAPS IN THE STUDY CASE</vt:lpstr>
      <vt:lpstr>MAPS IN THE STUDY CASE.   3.EXAMPLE OF RASTER DATA IMAGE.</vt:lpstr>
      <vt:lpstr>APPLICATION OF GIS SKILLS ACQUIRED IN OTHER ENVIRONMENTAL PROJECTS</vt:lpstr>
      <vt:lpstr>APPLICATION OF GIS SKILLS ACQUIRED IN OTHER ENVIRONMENTAL PROJECTS</vt:lpstr>
      <vt:lpstr>CONCLUSION.</vt:lpstr>
      <vt:lpstr>CONCLUSION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GEOSPATIAL ANALYSIS ON WATER RESOURCE MANAGEMENT ON SURFACE WATER IN DURHAM ;CANADA.</dc:title>
  <dc:creator>benson</dc:creator>
  <cp:lastModifiedBy>benson</cp:lastModifiedBy>
  <cp:revision>18</cp:revision>
  <dcterms:created xsi:type="dcterms:W3CDTF">2020-11-29T04:06:07Z</dcterms:created>
  <dcterms:modified xsi:type="dcterms:W3CDTF">2020-11-29T06:19:15Z</dcterms:modified>
</cp:coreProperties>
</file>